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78" r:id="rId3"/>
    <p:sldId id="277" r:id="rId4"/>
    <p:sldId id="276" r:id="rId5"/>
    <p:sldId id="268" r:id="rId6"/>
    <p:sldId id="259" r:id="rId7"/>
    <p:sldId id="269" r:id="rId8"/>
    <p:sldId id="281" r:id="rId9"/>
    <p:sldId id="272" r:id="rId10"/>
    <p:sldId id="274" r:id="rId11"/>
    <p:sldId id="283" r:id="rId12"/>
    <p:sldId id="270" r:id="rId13"/>
    <p:sldId id="27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D1F"/>
    <a:srgbClr val="618119"/>
    <a:srgbClr val="873AC0"/>
    <a:srgbClr val="6D2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3068" autoAdjust="0"/>
  </p:normalViewPr>
  <p:slideViewPr>
    <p:cSldViewPr snapToGrid="0">
      <p:cViewPr varScale="1">
        <p:scale>
          <a:sx n="63" d="100"/>
          <a:sy n="63" d="100"/>
        </p:scale>
        <p:origin x="80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9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4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76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4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27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68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2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1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2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1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0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9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5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6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1960" y="2093843"/>
            <a:ext cx="11495314" cy="3578086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National Federation of Paralegal 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Associations 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2019 Joint Conference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Denver, CO 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April 26 -28, 2019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120" y="5897218"/>
            <a:ext cx="7766936" cy="109999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Presentation by: Colleen O’Gorman, Policy Director, </a:t>
            </a:r>
          </a:p>
          <a:p>
            <a:pPr algn="l"/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KCPA Board of Directors</a:t>
            </a:r>
          </a:p>
          <a:p>
            <a:pPr algn="l"/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September 11, 2019</a:t>
            </a:r>
            <a:endParaRPr lang="en-US" sz="33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08" y="215745"/>
            <a:ext cx="3511296" cy="141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42527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Pristina" panose="03060402040406080204" pitchFamily="66" charset="0"/>
              </a:rPr>
              <a:t>MARKETING YOUR CREDENTIALS</a:t>
            </a:r>
            <a:endParaRPr lang="en-US" sz="4400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8583698" cy="429768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dirty="0" smtClean="0">
                <a:solidFill>
                  <a:srgbClr val="92D050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</a:t>
            </a:r>
            <a:r>
              <a:rPr lang="en-US" sz="33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Resume</a:t>
            </a:r>
          </a:p>
          <a:p>
            <a:r>
              <a:rPr lang="en-US" sz="33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•Linked-In and other social media</a:t>
            </a:r>
          </a:p>
          <a:p>
            <a:r>
              <a:rPr lang="en-US" sz="33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•Partner with your firm</a:t>
            </a:r>
          </a:p>
          <a:p>
            <a:r>
              <a:rPr lang="en-US" sz="33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•Partner with your Association</a:t>
            </a:r>
          </a:p>
          <a:p>
            <a:r>
              <a:rPr lang="en-US" sz="33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•Mentor new Paralegals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92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219456"/>
            <a:ext cx="9720072" cy="1499616"/>
          </a:xfrm>
          <a:pattFill prst="plai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8000" cap="none" dirty="0" smtClean="0">
                <a:solidFill>
                  <a:schemeClr val="tx1"/>
                </a:solidFill>
              </a:rPr>
              <a:t>eDiscovery</a:t>
            </a:r>
            <a:endParaRPr lang="en-US" sz="8000" cap="none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19072"/>
            <a:ext cx="6873841" cy="5179756"/>
          </a:xfrm>
          <a:pattFill prst="dashUpDiag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1437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219456"/>
            <a:ext cx="9720072" cy="1499616"/>
          </a:xfrm>
          <a:pattFill prst="plai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8000" cap="none" dirty="0" smtClean="0">
                <a:solidFill>
                  <a:schemeClr val="tx1"/>
                </a:solidFill>
              </a:rPr>
              <a:t>eDiscovery</a:t>
            </a:r>
            <a:endParaRPr lang="en-US" sz="80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59429"/>
            <a:ext cx="9720073" cy="4689565"/>
          </a:xfrm>
          <a:pattFill prst="dashUpDiag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18119"/>
                </a:solidFill>
              </a:rPr>
              <a:t> Important Things We Must Know:</a:t>
            </a:r>
          </a:p>
          <a:p>
            <a:r>
              <a:rPr lang="en-US" sz="3200" dirty="0" smtClean="0">
                <a:solidFill>
                  <a:srgbClr val="618119"/>
                </a:solidFill>
              </a:rPr>
              <a:t> Model Rule 5.3</a:t>
            </a:r>
          </a:p>
          <a:p>
            <a:r>
              <a:rPr lang="en-US" sz="3200" dirty="0" smtClean="0">
                <a:solidFill>
                  <a:srgbClr val="618119"/>
                </a:solidFill>
              </a:rPr>
              <a:t> Sanctions are coming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618119"/>
                </a:solidFill>
              </a:rPr>
              <a:t> Missouri and Kansas are 2 of the 36 states that                             	have adopted the Duty of Technology 	 	     		competence</a:t>
            </a:r>
          </a:p>
          <a:p>
            <a:r>
              <a:rPr lang="en-US" sz="3200" dirty="0" smtClean="0">
                <a:solidFill>
                  <a:srgbClr val="618119"/>
                </a:solidFill>
              </a:rPr>
              <a:t> Education and Certification is available – CED</a:t>
            </a:r>
          </a:p>
          <a:p>
            <a:r>
              <a:rPr lang="en-US" sz="3200" dirty="0" smtClean="0">
                <a:solidFill>
                  <a:srgbClr val="618119"/>
                </a:solidFill>
              </a:rPr>
              <a:t> Sedona Guidelines</a:t>
            </a:r>
            <a:endParaRPr lang="en-US" sz="3200" dirty="0">
              <a:solidFill>
                <a:srgbClr val="6181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lai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8000" cap="none" dirty="0" smtClean="0">
                <a:solidFill>
                  <a:schemeClr val="tx1"/>
                </a:solidFill>
              </a:rPr>
              <a:t>The Judicial ‘Gap’</a:t>
            </a:r>
            <a:endParaRPr lang="en-US" sz="80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dashUpDiag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18119"/>
                </a:solidFill>
              </a:rPr>
              <a:t>  What is it?</a:t>
            </a:r>
          </a:p>
          <a:p>
            <a:r>
              <a:rPr lang="en-US" sz="3200" dirty="0" smtClean="0">
                <a:solidFill>
                  <a:srgbClr val="618119"/>
                </a:solidFill>
              </a:rPr>
              <a:t>  Who does it effect?</a:t>
            </a:r>
          </a:p>
          <a:p>
            <a:r>
              <a:rPr lang="en-US" sz="3200" dirty="0" smtClean="0">
                <a:solidFill>
                  <a:srgbClr val="618119"/>
                </a:solidFill>
              </a:rPr>
              <a:t>  </a:t>
            </a:r>
            <a:r>
              <a:rPr lang="en-US" sz="3200" dirty="0" smtClean="0">
                <a:solidFill>
                  <a:srgbClr val="618119"/>
                </a:solidFill>
              </a:rPr>
              <a:t>Where </a:t>
            </a:r>
            <a:r>
              <a:rPr lang="en-US" sz="3200" dirty="0" smtClean="0">
                <a:solidFill>
                  <a:srgbClr val="618119"/>
                </a:solidFill>
              </a:rPr>
              <a:t>are the solutions?</a:t>
            </a:r>
            <a:endParaRPr lang="en-US" sz="3200" dirty="0">
              <a:solidFill>
                <a:srgbClr val="61811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146" y="3474830"/>
            <a:ext cx="3434212" cy="227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717" y="1319350"/>
            <a:ext cx="7766936" cy="483326"/>
          </a:xfrm>
        </p:spPr>
        <p:txBody>
          <a:bodyPr/>
          <a:lstStyle/>
          <a:p>
            <a:pPr algn="l"/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142" y="3942304"/>
            <a:ext cx="751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endParaRPr lang="en-US" sz="2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79270" y="861370"/>
            <a:ext cx="8339829" cy="553943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Pristina" panose="03060402040406080204" pitchFamily="66" charset="0"/>
              </a:rPr>
              <a:t>	</a:t>
            </a:r>
            <a:r>
              <a:rPr lang="en-US" sz="4000" b="1" dirty="0" smtClean="0">
                <a:solidFill>
                  <a:srgbClr val="92D050"/>
                </a:solidFill>
                <a:latin typeface="Pristina" panose="03060402040406080204" pitchFamily="66" charset="0"/>
              </a:rPr>
              <a:t>QUESTIONS???</a:t>
            </a:r>
          </a:p>
          <a:p>
            <a:pPr algn="ctr"/>
            <a:r>
              <a:rPr lang="en-US" sz="4000" b="1" dirty="0" smtClean="0">
                <a:solidFill>
                  <a:srgbClr val="92D050"/>
                </a:solidFill>
                <a:latin typeface="Pristina" panose="03060402040406080204" pitchFamily="66" charset="0"/>
              </a:rPr>
              <a:t>ANYONE, ANYONE???</a:t>
            </a:r>
          </a:p>
          <a:p>
            <a:pPr algn="ctr"/>
            <a:endParaRPr lang="en-US" sz="4000" dirty="0" smtClean="0">
              <a:solidFill>
                <a:srgbClr val="92D050"/>
              </a:solidFill>
              <a:latin typeface="Pristina" panose="03060402040406080204" pitchFamily="66" charset="0"/>
            </a:endParaRPr>
          </a:p>
          <a:p>
            <a:endParaRPr lang="en-US" sz="4000" dirty="0" smtClean="0">
              <a:latin typeface="Pristina" panose="03060402040406080204" pitchFamily="66" charset="0"/>
            </a:endParaRPr>
          </a:p>
          <a:p>
            <a:endParaRPr lang="en-US" sz="1700" dirty="0" smtClean="0">
              <a:latin typeface="Pristina" panose="03060402040406080204" pitchFamily="66" charset="0"/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013" y="2905623"/>
            <a:ext cx="1392330" cy="20733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2266" y="4963196"/>
            <a:ext cx="5009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Colleen M. O’Gorman</a:t>
            </a:r>
          </a:p>
          <a:p>
            <a:r>
              <a:rPr lang="en-US" sz="1600" b="1" dirty="0" smtClean="0"/>
              <a:t>KCPA Policy Director</a:t>
            </a:r>
          </a:p>
          <a:p>
            <a:r>
              <a:rPr lang="en-US" sz="1600" b="1" dirty="0" smtClean="0"/>
              <a:t>Senior Paralegal</a:t>
            </a:r>
          </a:p>
          <a:p>
            <a:r>
              <a:rPr lang="en-US" sz="1600" b="1" dirty="0" smtClean="0"/>
              <a:t>Kansas City Public Schools – Legal Services</a:t>
            </a:r>
          </a:p>
          <a:p>
            <a:r>
              <a:rPr lang="en-US" sz="1600" b="1" dirty="0" smtClean="0"/>
              <a:t>cogorman@kcpublicschools.org</a:t>
            </a:r>
            <a:endParaRPr lang="en-US" sz="1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75" y="2905622"/>
            <a:ext cx="1392330" cy="20733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066" y="2889835"/>
            <a:ext cx="1392330" cy="207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9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8354"/>
            <a:ext cx="8596668" cy="1545771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MISSOURI BAR ASSOCIAITON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2667"/>
            <a:ext cx="8596668" cy="3254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“A </a:t>
            </a:r>
            <a:r>
              <a:rPr lang="en-US" sz="4000" dirty="0"/>
              <a:t>paralegal is a person who is qualified through education, training or experience to perform legal work under the direction and supervision of an attorney</a:t>
            </a:r>
            <a:r>
              <a:rPr lang="en-US" sz="4000" dirty="0" smtClean="0"/>
              <a:t>.”  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951444"/>
            <a:ext cx="1550757" cy="749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194" y="4827396"/>
            <a:ext cx="3601810" cy="18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3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05" y="5768692"/>
            <a:ext cx="2123402" cy="1026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6975" y="305520"/>
            <a:ext cx="8388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6D2564"/>
                </a:solidFill>
              </a:rPr>
              <a:t>PARALEGAL SCHOOL/PROGRAMS – Professional Development</a:t>
            </a:r>
            <a:endParaRPr lang="en-US" sz="4400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6976" y="1885759"/>
            <a:ext cx="9684552" cy="3669914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•ABA approved</a:t>
            </a:r>
            <a:endParaRPr lang="en-US" sz="3400" dirty="0" smtClean="0">
              <a:solidFill>
                <a:srgbClr val="769D1F"/>
              </a:solidFill>
              <a:latin typeface="Lucida Bright" panose="02040602050505020304" pitchFamily="18" charset="0"/>
              <a:cs typeface="Calibri" panose="020F0502020204030204" pitchFamily="34" charset="0"/>
            </a:endParaRP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</a:t>
            </a:r>
            <a:r>
              <a:rPr lang="en-US" sz="3600" dirty="0" err="1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AAfPE</a:t>
            </a:r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 – American Association for   	  	 	 Paralegal Education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•The Judge Advocate General’s Paralegal 	 Credentialing Program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•Other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5" y="4284705"/>
            <a:ext cx="3214686" cy="240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98" y="1138262"/>
            <a:ext cx="8296849" cy="5719737"/>
          </a:xfrm>
          <a:pattFill prst="diagBrick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69D1F"/>
                </a:solidFill>
              </a:rPr>
              <a:t>  </a:t>
            </a:r>
            <a:br>
              <a:rPr lang="en-US" dirty="0" smtClean="0">
                <a:solidFill>
                  <a:srgbClr val="769D1F"/>
                </a:solidFill>
              </a:rPr>
            </a:br>
            <a:r>
              <a:rPr lang="en-US" dirty="0">
                <a:solidFill>
                  <a:srgbClr val="769D1F"/>
                </a:solidFill>
              </a:rPr>
              <a:t/>
            </a:r>
            <a:br>
              <a:rPr lang="en-US" dirty="0">
                <a:solidFill>
                  <a:srgbClr val="769D1F"/>
                </a:solidFill>
              </a:rPr>
            </a:br>
            <a:r>
              <a:rPr lang="en-US" dirty="0" smtClean="0">
                <a:solidFill>
                  <a:srgbClr val="618119"/>
                </a:solidFill>
              </a:rPr>
              <a:t/>
            </a:r>
            <a:br>
              <a:rPr lang="en-US" dirty="0" smtClean="0">
                <a:solidFill>
                  <a:srgbClr val="618119"/>
                </a:solidFill>
              </a:rPr>
            </a:br>
            <a:r>
              <a:rPr lang="en-US" dirty="0">
                <a:solidFill>
                  <a:srgbClr val="618119"/>
                </a:solidFill>
              </a:rPr>
              <a:t/>
            </a:r>
            <a:br>
              <a:rPr lang="en-US" dirty="0">
                <a:solidFill>
                  <a:srgbClr val="618119"/>
                </a:solidFill>
              </a:rPr>
            </a:br>
            <a:r>
              <a:rPr lang="en-US" dirty="0" smtClean="0">
                <a:solidFill>
                  <a:srgbClr val="618119"/>
                </a:solidFill>
              </a:rPr>
              <a:t>  </a:t>
            </a:r>
            <a:r>
              <a:rPr lang="en-US" dirty="0">
                <a:solidFill>
                  <a:srgbClr val="769D1F"/>
                </a:solidFill>
              </a:rPr>
              <a:t/>
            </a:r>
            <a:br>
              <a:rPr lang="en-US" dirty="0">
                <a:solidFill>
                  <a:srgbClr val="769D1F"/>
                </a:solidFill>
              </a:rPr>
            </a:br>
            <a:r>
              <a:rPr lang="en-US" dirty="0" smtClean="0">
                <a:solidFill>
                  <a:srgbClr val="769D1F"/>
                </a:solidFill>
              </a:rPr>
              <a:t/>
            </a:r>
            <a:br>
              <a:rPr lang="en-US" dirty="0" smtClean="0">
                <a:solidFill>
                  <a:srgbClr val="769D1F"/>
                </a:solidFill>
              </a:rPr>
            </a:br>
            <a:r>
              <a:rPr lang="en-US" dirty="0" smtClean="0">
                <a:solidFill>
                  <a:srgbClr val="769D1F"/>
                </a:solidFill>
              </a:rPr>
              <a:t/>
            </a:r>
            <a:br>
              <a:rPr lang="en-US" dirty="0" smtClean="0">
                <a:solidFill>
                  <a:srgbClr val="769D1F"/>
                </a:solidFill>
              </a:rPr>
            </a:br>
            <a:r>
              <a:rPr lang="en-US" dirty="0" smtClean="0">
                <a:solidFill>
                  <a:srgbClr val="769D1F"/>
                </a:solidFill>
              </a:rPr>
              <a:t/>
            </a:r>
            <a:br>
              <a:rPr lang="en-US" dirty="0" smtClean="0">
                <a:solidFill>
                  <a:srgbClr val="769D1F"/>
                </a:solidFill>
              </a:rPr>
            </a:br>
            <a:r>
              <a:rPr lang="en-US" dirty="0" smtClean="0">
                <a:solidFill>
                  <a:srgbClr val="769D1F"/>
                </a:solidFill>
              </a:rPr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75" y="5158631"/>
            <a:ext cx="1302872" cy="10711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28" y="3316172"/>
            <a:ext cx="1785983" cy="9572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9202" y="257481"/>
            <a:ext cx="3751007" cy="830997"/>
          </a:xfrm>
          <a:prstGeom prst="rect">
            <a:avLst/>
          </a:prstGeom>
          <a:pattFill prst="pct50">
            <a:fgClr>
              <a:srgbClr val="FFFF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69D1F"/>
                </a:solidFill>
              </a:rPr>
              <a:t>CERTIF * * *</a:t>
            </a:r>
            <a:endParaRPr lang="en-US" sz="4800" dirty="0">
              <a:solidFill>
                <a:srgbClr val="769D1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153" y="1504417"/>
            <a:ext cx="5630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D2564"/>
                </a:solidFill>
              </a:rPr>
              <a:t>CERTIFICATE</a:t>
            </a:r>
            <a:endParaRPr lang="en-US" dirty="0">
              <a:solidFill>
                <a:srgbClr val="6D256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8757" y="2069677"/>
            <a:ext cx="744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69D1F"/>
                </a:solidFill>
              </a:rPr>
              <a:t>A certificate is awarded upon completion</a:t>
            </a:r>
            <a:br>
              <a:rPr lang="en-US" sz="2800" dirty="0">
                <a:solidFill>
                  <a:srgbClr val="769D1F"/>
                </a:solidFill>
              </a:rPr>
            </a:br>
            <a:r>
              <a:rPr lang="en-US" sz="2800" dirty="0">
                <a:solidFill>
                  <a:srgbClr val="769D1F"/>
                </a:solidFill>
              </a:rPr>
              <a:t> </a:t>
            </a:r>
            <a:r>
              <a:rPr lang="en-US" sz="2800" dirty="0" smtClean="0">
                <a:solidFill>
                  <a:srgbClr val="769D1F"/>
                </a:solidFill>
              </a:rPr>
              <a:t>of </a:t>
            </a:r>
            <a:r>
              <a:rPr lang="en-US" sz="2800" dirty="0">
                <a:solidFill>
                  <a:srgbClr val="769D1F"/>
                </a:solidFill>
              </a:rPr>
              <a:t>an educational program.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81697" y="3230170"/>
            <a:ext cx="69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D2564"/>
                </a:solidFill>
              </a:rPr>
              <a:t>VS</a:t>
            </a:r>
            <a:endParaRPr lang="en-US" sz="2400" dirty="0">
              <a:solidFill>
                <a:srgbClr val="6D256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0969" y="3767986"/>
            <a:ext cx="5290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D2564"/>
                </a:solidFill>
              </a:rPr>
              <a:t>CERTIFIED</a:t>
            </a:r>
            <a:endParaRPr lang="en-US" sz="3200" dirty="0">
              <a:solidFill>
                <a:srgbClr val="6D256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8757" y="4323244"/>
            <a:ext cx="63795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69D1F"/>
                </a:solidFill>
              </a:rPr>
              <a:t>A </a:t>
            </a:r>
            <a:r>
              <a:rPr lang="en-US" sz="2800" dirty="0">
                <a:solidFill>
                  <a:srgbClr val="769D1F"/>
                </a:solidFill>
              </a:rPr>
              <a:t>Certified Paralegal, </a:t>
            </a:r>
            <a:r>
              <a:rPr lang="en-US" sz="2800" dirty="0" smtClean="0">
                <a:solidFill>
                  <a:srgbClr val="769D1F"/>
                </a:solidFill>
              </a:rPr>
              <a:t>*CRP</a:t>
            </a:r>
            <a:r>
              <a:rPr lang="en-US" sz="2800" dirty="0">
                <a:solidFill>
                  <a:srgbClr val="769D1F"/>
                </a:solidFill>
              </a:rPr>
              <a:t>, has s</a:t>
            </a:r>
            <a:r>
              <a:rPr lang="en-US" sz="2800" dirty="0" smtClean="0">
                <a:solidFill>
                  <a:srgbClr val="769D1F"/>
                </a:solidFill>
              </a:rPr>
              <a:t>uccessfully completed </a:t>
            </a:r>
            <a:r>
              <a:rPr lang="en-US" sz="2800" dirty="0">
                <a:solidFill>
                  <a:srgbClr val="769D1F"/>
                </a:solidFill>
              </a:rPr>
              <a:t>an exam or met other </a:t>
            </a:r>
            <a:r>
              <a:rPr lang="en-US" sz="2800" dirty="0" smtClean="0">
                <a:solidFill>
                  <a:srgbClr val="769D1F"/>
                </a:solidFill>
              </a:rPr>
              <a:t>requirements </a:t>
            </a:r>
            <a:r>
              <a:rPr lang="en-US" sz="2800" dirty="0">
                <a:solidFill>
                  <a:srgbClr val="769D1F"/>
                </a:solidFill>
              </a:rPr>
              <a:t>of </a:t>
            </a:r>
            <a:r>
              <a:rPr lang="en-US" sz="2800" dirty="0" smtClean="0">
                <a:solidFill>
                  <a:srgbClr val="769D1F"/>
                </a:solidFill>
              </a:rPr>
              <a:t>the certifying organization</a:t>
            </a:r>
            <a:r>
              <a:rPr lang="en-US" sz="2800" dirty="0">
                <a:solidFill>
                  <a:srgbClr val="769D1F"/>
                </a:solidFill>
              </a:rPr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* a NFPA award</a:t>
            </a:r>
            <a:endParaRPr lang="en-US" sz="2800" dirty="0" smtClean="0">
              <a:solidFill>
                <a:srgbClr val="7030A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3795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2" y="426720"/>
            <a:ext cx="9354940" cy="158496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Benefits of Certified or Registered, to  Your Firm and the Community?</a:t>
            </a:r>
            <a:endParaRPr lang="en-US" sz="44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3" y="2205528"/>
            <a:ext cx="8132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   	</a:t>
            </a:r>
            <a:r>
              <a:rPr lang="en-US" sz="3200" dirty="0" smtClean="0">
                <a:solidFill>
                  <a:srgbClr val="7030A0"/>
                </a:solidFill>
              </a:rPr>
              <a:t>Paralegals are a profit center for a firm.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7030A0"/>
                </a:solidFill>
              </a:rPr>
              <a:t>	They increase the efficiency of the legal 	team and firm.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7030A0"/>
                </a:solidFill>
              </a:rPr>
              <a:t>	They enhance the ability to a firm to 	provide more pro bono legal services.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7030A0"/>
                </a:solidFill>
              </a:rPr>
              <a:t>	They help fill the Judicial Gap.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7030A0"/>
                </a:solidFill>
              </a:rPr>
              <a:t>	Consumers want their services.</a:t>
            </a:r>
          </a:p>
          <a:p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5400000">
            <a:off x="394855" y="2334497"/>
            <a:ext cx="526471" cy="3186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5400000">
            <a:off x="394855" y="3079873"/>
            <a:ext cx="526471" cy="3186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415637" y="4183623"/>
            <a:ext cx="526471" cy="3186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>
            <a:off x="394855" y="5217295"/>
            <a:ext cx="526471" cy="3186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394855" y="5900787"/>
            <a:ext cx="526471" cy="3186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1292"/>
            <a:ext cx="9261796" cy="5940969"/>
          </a:xfrm>
        </p:spPr>
        <p:txBody>
          <a:bodyPr>
            <a:noAutofit/>
          </a:bodyPr>
          <a:lstStyle/>
          <a:p>
            <a:r>
              <a:rPr lang="en-US" sz="4400" dirty="0" smtClean="0"/>
              <a:t>Paralegal Certified/Regulation/Licensure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951444"/>
            <a:ext cx="1550757" cy="7498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30" y="1672805"/>
            <a:ext cx="907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    </a:t>
            </a:r>
            <a:r>
              <a:rPr lang="en-US" sz="3200" dirty="0" smtClean="0">
                <a:solidFill>
                  <a:srgbClr val="6D2564"/>
                </a:solidFill>
              </a:rPr>
              <a:t>WHAT SHOULD KCPA KNOW AND CARE ABOUT?</a:t>
            </a:r>
            <a:endParaRPr lang="en-US" sz="3200" dirty="0">
              <a:solidFill>
                <a:srgbClr val="6D256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107" y="2618905"/>
            <a:ext cx="983666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	These are our peers;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	It </a:t>
            </a:r>
            <a:r>
              <a:rPr lang="en-US" sz="2800" dirty="0">
                <a:solidFill>
                  <a:srgbClr val="92D050"/>
                </a:solidFill>
              </a:rPr>
              <a:t>is the role of a professional organization to raise </a:t>
            </a:r>
            <a:endParaRPr lang="en-US" sz="2800" dirty="0" smtClean="0">
              <a:solidFill>
                <a:srgbClr val="92D050"/>
              </a:solidFill>
            </a:endParaRPr>
          </a:p>
          <a:p>
            <a:pPr lvl="1"/>
            <a:r>
              <a:rPr lang="en-US" sz="2800" dirty="0">
                <a:solidFill>
                  <a:srgbClr val="92D050"/>
                </a:solidFill>
              </a:rPr>
              <a:t>	</a:t>
            </a:r>
            <a:r>
              <a:rPr lang="en-US" sz="2800" dirty="0" smtClean="0">
                <a:solidFill>
                  <a:srgbClr val="92D050"/>
                </a:solidFill>
              </a:rPr>
              <a:t>up </a:t>
            </a:r>
            <a:r>
              <a:rPr lang="en-US" sz="2800" dirty="0">
                <a:solidFill>
                  <a:srgbClr val="92D050"/>
                </a:solidFill>
              </a:rPr>
              <a:t>local standards</a:t>
            </a:r>
            <a:r>
              <a:rPr lang="en-US" sz="2800" dirty="0" smtClean="0">
                <a:solidFill>
                  <a:srgbClr val="92D050"/>
                </a:solidFill>
              </a:rPr>
              <a:t>.  We must take ownership of this 	task;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	Credibility – ‘Certified’ demonstrates knowledge 	based skills required to pass an exam;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	Makes for a stronger profession and professionals.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9" name="Isosceles Triangle 8"/>
          <p:cNvSpPr/>
          <p:nvPr/>
        </p:nvSpPr>
        <p:spPr>
          <a:xfrm rot="16200000" flipV="1">
            <a:off x="925621" y="2673858"/>
            <a:ext cx="355321" cy="2004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6200000" flipV="1">
            <a:off x="925620" y="3144769"/>
            <a:ext cx="355321" cy="2004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6200000" flipV="1">
            <a:off x="949401" y="4554983"/>
            <a:ext cx="355321" cy="2004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6200000" flipV="1">
            <a:off x="949402" y="5312249"/>
            <a:ext cx="355321" cy="2004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9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717" y="1319350"/>
            <a:ext cx="7766936" cy="483326"/>
          </a:xfrm>
        </p:spPr>
        <p:txBody>
          <a:bodyPr/>
          <a:lstStyle/>
          <a:p>
            <a:pPr algn="l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>
                <a:solidFill>
                  <a:schemeClr val="accent2">
                    <a:lumMod val="50000"/>
                  </a:schemeClr>
                </a:solidFill>
              </a:rPr>
              <a:t>Exams: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539" y="2243354"/>
            <a:ext cx="10471574" cy="125827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National Federation of Paralegal Associations – NFPA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630" y="647837"/>
            <a:ext cx="3409950" cy="1343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0142" y="2931561"/>
            <a:ext cx="811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Paralegal </a:t>
            </a:r>
            <a:r>
              <a:rPr lang="en-US" sz="2400" dirty="0"/>
              <a:t>Core Competency Exam (PCCE)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              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90142" y="3942304"/>
            <a:ext cx="751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Paralegal </a:t>
            </a:r>
            <a:r>
              <a:rPr lang="en-US" sz="2400" dirty="0"/>
              <a:t>Advanced Competency Exam (PACE)</a:t>
            </a:r>
          </a:p>
        </p:txBody>
      </p:sp>
      <p:sp>
        <p:nvSpPr>
          <p:cNvPr id="8" name="Isosceles Triangle 7"/>
          <p:cNvSpPr/>
          <p:nvPr/>
        </p:nvSpPr>
        <p:spPr>
          <a:xfrm rot="16200000" flipV="1">
            <a:off x="987847" y="3053324"/>
            <a:ext cx="355321" cy="2004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6200000" flipV="1">
            <a:off x="987846" y="4072926"/>
            <a:ext cx="355321" cy="2004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717" y="1319350"/>
            <a:ext cx="7766936" cy="483326"/>
          </a:xfrm>
        </p:spPr>
        <p:txBody>
          <a:bodyPr/>
          <a:lstStyle/>
          <a:p>
            <a:pPr algn="l"/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142" y="3942304"/>
            <a:ext cx="751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endParaRPr lang="en-US" sz="2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79270" y="861370"/>
            <a:ext cx="8339829" cy="3542599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Pristina" panose="03060402040406080204" pitchFamily="66" charset="0"/>
              </a:rPr>
              <a:t>	You are accountable for your own success . . . Career management requires quality networking, being in the right place at the right time, earning a voice at the table, knowing your unique value proposition and how to use it.</a:t>
            </a:r>
          </a:p>
          <a:p>
            <a:endParaRPr lang="en-US" sz="3200" dirty="0" smtClean="0">
              <a:solidFill>
                <a:schemeClr val="tx1"/>
              </a:solidFill>
              <a:latin typeface="Pristina" panose="03060402040406080204" pitchFamily="66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Glenn </a:t>
            </a:r>
            <a:r>
              <a:rPr lang="en-US" sz="2400" b="1" dirty="0" err="1" smtClean="0">
                <a:solidFill>
                  <a:schemeClr val="tx1"/>
                </a:solidFill>
              </a:rPr>
              <a:t>Llopis</a:t>
            </a:r>
            <a:r>
              <a:rPr lang="en-US" sz="2400" b="1" dirty="0" smtClean="0">
                <a:solidFill>
                  <a:schemeClr val="tx1"/>
                </a:solidFill>
              </a:rPr>
              <a:t>, Forbes.</a:t>
            </a:r>
            <a:r>
              <a:rPr lang="en-US" sz="2400" b="1" dirty="0" smtClean="0"/>
              <a:t>com</a:t>
            </a:r>
          </a:p>
          <a:p>
            <a:endParaRPr lang="en-US" sz="4000" dirty="0" smtClean="0">
              <a:latin typeface="Pristina" panose="03060402040406080204" pitchFamily="66" charset="0"/>
            </a:endParaRPr>
          </a:p>
          <a:p>
            <a:endParaRPr lang="en-US" sz="4000" dirty="0" smtClean="0">
              <a:latin typeface="Pristina" panose="03060402040406080204" pitchFamily="66" charset="0"/>
            </a:endParaRPr>
          </a:p>
          <a:p>
            <a:endParaRPr lang="en-US" sz="1700" dirty="0" smtClean="0">
              <a:latin typeface="Pristina" panose="03060402040406080204" pitchFamily="66" charset="0"/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33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9" y="609600"/>
            <a:ext cx="9024729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>
                <a:latin typeface="Pristina" panose="03060402040406080204" pitchFamily="66" charset="0"/>
              </a:rPr>
              <a:t>MARKETING YOUR CREDENTIALS</a:t>
            </a:r>
            <a:endParaRPr lang="en-US" sz="4400" dirty="0">
              <a:latin typeface="Pristina" panose="0306040204040608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83242"/>
            <a:ext cx="9720073" cy="429768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•Become an expert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•Improve your speaking skills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•Speaking engagements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•Participate in panels, committees, boards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•Write articles or opinion papers</a:t>
            </a:r>
          </a:p>
          <a:p>
            <a:r>
              <a:rPr lang="en-US" sz="3600" dirty="0" smtClean="0">
                <a:solidFill>
                  <a:srgbClr val="769D1F"/>
                </a:solidFill>
                <a:latin typeface="Lucida Bright" panose="02040602050505020304" pitchFamily="18" charset="0"/>
                <a:cs typeface="Calibri" panose="020F0502020204030204" pitchFamily="34" charset="0"/>
              </a:rPr>
              <a:t>•Network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86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90210</TotalTime>
  <Words>270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Lucida Bright</vt:lpstr>
      <vt:lpstr>Pristina</vt:lpstr>
      <vt:lpstr>Trebuchet MS</vt:lpstr>
      <vt:lpstr>Wingdings 3</vt:lpstr>
      <vt:lpstr>Facet</vt:lpstr>
      <vt:lpstr>  National Federation of Paralegal  Associations  2019 Joint Conference Denver, CO  April 26 -28, 2019</vt:lpstr>
      <vt:lpstr>MISSOURI BAR ASSOCIAITON</vt:lpstr>
      <vt:lpstr>PowerPoint Presentation</vt:lpstr>
      <vt:lpstr>               </vt:lpstr>
      <vt:lpstr>Benefits of Certified or Registered, to  Your Firm and the Community?</vt:lpstr>
      <vt:lpstr>Paralegal Certified/Regulation/Licensure</vt:lpstr>
      <vt:lpstr> Exams:</vt:lpstr>
      <vt:lpstr> </vt:lpstr>
      <vt:lpstr>MARKETING YOUR CREDENTIALS</vt:lpstr>
      <vt:lpstr>MARKETING YOUR CREDENTIALS</vt:lpstr>
      <vt:lpstr>eDiscovery</vt:lpstr>
      <vt:lpstr>eDiscovery</vt:lpstr>
      <vt:lpstr>The Judicial ‘Gap’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Federation of Paralegal Associations  2019 Joint Conference Denver, CO  April 26 -28, 2019</dc:title>
  <dc:creator>Colleen O'Gorman</dc:creator>
  <cp:lastModifiedBy>Parmenter, LeeAnn</cp:lastModifiedBy>
  <cp:revision>107</cp:revision>
  <dcterms:created xsi:type="dcterms:W3CDTF">2019-05-08T19:18:24Z</dcterms:created>
  <dcterms:modified xsi:type="dcterms:W3CDTF">2019-09-11T13:22:56Z</dcterms:modified>
</cp:coreProperties>
</file>