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sldIdLst>
    <p:sldId id="256" r:id="rId2"/>
    <p:sldId id="278" r:id="rId3"/>
    <p:sldId id="267" r:id="rId4"/>
    <p:sldId id="260" r:id="rId5"/>
    <p:sldId id="261" r:id="rId6"/>
    <p:sldId id="269" r:id="rId7"/>
    <p:sldId id="258" r:id="rId8"/>
    <p:sldId id="263" r:id="rId9"/>
    <p:sldId id="268" r:id="rId10"/>
    <p:sldId id="277"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3" autoAdjust="0"/>
    <p:restoredTop sz="94660"/>
  </p:normalViewPr>
  <p:slideViewPr>
    <p:cSldViewPr snapToGrid="0">
      <p:cViewPr varScale="1">
        <p:scale>
          <a:sx n="63" d="100"/>
          <a:sy n="63" d="100"/>
        </p:scale>
        <p:origin x="78"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762A7B-6AC9-4B4E-8309-6DDBF60DF9C8}"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1AA1B-E5B7-438F-A872-E31B8DC06B4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0350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762A7B-6AC9-4B4E-8309-6DDBF60DF9C8}"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1AA1B-E5B7-438F-A872-E31B8DC06B46}" type="slidenum">
              <a:rPr lang="en-US" smtClean="0"/>
              <a:t>‹#›</a:t>
            </a:fld>
            <a:endParaRPr lang="en-US"/>
          </a:p>
        </p:txBody>
      </p:sp>
    </p:spTree>
    <p:extLst>
      <p:ext uri="{BB962C8B-B14F-4D97-AF65-F5344CB8AC3E}">
        <p14:creationId xmlns:p14="http://schemas.microsoft.com/office/powerpoint/2010/main" val="3031107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762A7B-6AC9-4B4E-8309-6DDBF60DF9C8}"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1AA1B-E5B7-438F-A872-E31B8DC06B46}" type="slidenum">
              <a:rPr lang="en-US" smtClean="0"/>
              <a:t>‹#›</a:t>
            </a:fld>
            <a:endParaRPr lang="en-US"/>
          </a:p>
        </p:txBody>
      </p:sp>
    </p:spTree>
    <p:extLst>
      <p:ext uri="{BB962C8B-B14F-4D97-AF65-F5344CB8AC3E}">
        <p14:creationId xmlns:p14="http://schemas.microsoft.com/office/powerpoint/2010/main" val="1207523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762A7B-6AC9-4B4E-8309-6DDBF60DF9C8}"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1AA1B-E5B7-438F-A872-E31B8DC06B46}" type="slidenum">
              <a:rPr lang="en-US" smtClean="0"/>
              <a:t>‹#›</a:t>
            </a:fld>
            <a:endParaRPr lang="en-US"/>
          </a:p>
        </p:txBody>
      </p:sp>
    </p:spTree>
    <p:extLst>
      <p:ext uri="{BB962C8B-B14F-4D97-AF65-F5344CB8AC3E}">
        <p14:creationId xmlns:p14="http://schemas.microsoft.com/office/powerpoint/2010/main" val="423970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762A7B-6AC9-4B4E-8309-6DDBF60DF9C8}"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1AA1B-E5B7-438F-A872-E31B8DC06B4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590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762A7B-6AC9-4B4E-8309-6DDBF60DF9C8}" type="datetimeFigureOut">
              <a:rPr lang="en-US" smtClean="0"/>
              <a:t>8/15/2019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1AA1B-E5B7-438F-A872-E31B8DC06B46}" type="slidenum">
              <a:rPr lang="en-US" smtClean="0"/>
              <a:t>‹#›</a:t>
            </a:fld>
            <a:endParaRPr lang="en-US"/>
          </a:p>
        </p:txBody>
      </p:sp>
    </p:spTree>
    <p:extLst>
      <p:ext uri="{BB962C8B-B14F-4D97-AF65-F5344CB8AC3E}">
        <p14:creationId xmlns:p14="http://schemas.microsoft.com/office/powerpoint/2010/main" val="111522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762A7B-6AC9-4B4E-8309-6DDBF60DF9C8}" type="datetimeFigureOut">
              <a:rPr lang="en-US" smtClean="0"/>
              <a:t>8/15/2019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81AA1B-E5B7-438F-A872-E31B8DC06B46}" type="slidenum">
              <a:rPr lang="en-US" smtClean="0"/>
              <a:t>‹#›</a:t>
            </a:fld>
            <a:endParaRPr lang="en-US"/>
          </a:p>
        </p:txBody>
      </p:sp>
    </p:spTree>
    <p:extLst>
      <p:ext uri="{BB962C8B-B14F-4D97-AF65-F5344CB8AC3E}">
        <p14:creationId xmlns:p14="http://schemas.microsoft.com/office/powerpoint/2010/main" val="3157261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762A7B-6AC9-4B4E-8309-6DDBF60DF9C8}" type="datetimeFigureOut">
              <a:rPr lang="en-US" smtClean="0"/>
              <a:t>8/15/2019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81AA1B-E5B7-438F-A872-E31B8DC06B46}" type="slidenum">
              <a:rPr lang="en-US" smtClean="0"/>
              <a:t>‹#›</a:t>
            </a:fld>
            <a:endParaRPr lang="en-US"/>
          </a:p>
        </p:txBody>
      </p:sp>
    </p:spTree>
    <p:extLst>
      <p:ext uri="{BB962C8B-B14F-4D97-AF65-F5344CB8AC3E}">
        <p14:creationId xmlns:p14="http://schemas.microsoft.com/office/powerpoint/2010/main" val="128279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B762A7B-6AC9-4B4E-8309-6DDBF60DF9C8}" type="datetimeFigureOut">
              <a:rPr lang="en-US" smtClean="0"/>
              <a:t>8/15/2019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481AA1B-E5B7-438F-A872-E31B8DC06B46}" type="slidenum">
              <a:rPr lang="en-US" smtClean="0"/>
              <a:t>‹#›</a:t>
            </a:fld>
            <a:endParaRPr lang="en-US"/>
          </a:p>
        </p:txBody>
      </p:sp>
    </p:spTree>
    <p:extLst>
      <p:ext uri="{BB962C8B-B14F-4D97-AF65-F5344CB8AC3E}">
        <p14:creationId xmlns:p14="http://schemas.microsoft.com/office/powerpoint/2010/main" val="2069413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B762A7B-6AC9-4B4E-8309-6DDBF60DF9C8}" type="datetimeFigureOut">
              <a:rPr lang="en-US" smtClean="0"/>
              <a:t>8/15/2019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481AA1B-E5B7-438F-A872-E31B8DC06B46}" type="slidenum">
              <a:rPr lang="en-US" smtClean="0"/>
              <a:t>‹#›</a:t>
            </a:fld>
            <a:endParaRPr lang="en-US"/>
          </a:p>
        </p:txBody>
      </p:sp>
    </p:spTree>
    <p:extLst>
      <p:ext uri="{BB962C8B-B14F-4D97-AF65-F5344CB8AC3E}">
        <p14:creationId xmlns:p14="http://schemas.microsoft.com/office/powerpoint/2010/main" val="1632148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762A7B-6AC9-4B4E-8309-6DDBF60DF9C8}" type="datetimeFigureOut">
              <a:rPr lang="en-US" smtClean="0"/>
              <a:t>8/15/2019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1AA1B-E5B7-438F-A872-E31B8DC06B46}" type="slidenum">
              <a:rPr lang="en-US" smtClean="0"/>
              <a:t>‹#›</a:t>
            </a:fld>
            <a:endParaRPr lang="en-US"/>
          </a:p>
        </p:txBody>
      </p:sp>
    </p:spTree>
    <p:extLst>
      <p:ext uri="{BB962C8B-B14F-4D97-AF65-F5344CB8AC3E}">
        <p14:creationId xmlns:p14="http://schemas.microsoft.com/office/powerpoint/2010/main" val="652360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B762A7B-6AC9-4B4E-8309-6DDBF60DF9C8}" type="datetimeFigureOut">
              <a:rPr lang="en-US" smtClean="0"/>
              <a:t>8/15/2019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481AA1B-E5B7-438F-A872-E31B8DC06B4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6149324"/>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517648"/>
          </a:xfrm>
        </p:spPr>
        <p:txBody>
          <a:bodyPr>
            <a:normAutofit fontScale="90000"/>
          </a:bodyPr>
          <a:lstStyle/>
          <a:p>
            <a:pPr algn="ctr"/>
            <a:r>
              <a:rPr lang="en-US" dirty="0" smtClean="0"/>
              <a:t>Successful Probate Practice</a:t>
            </a:r>
            <a:br>
              <a:rPr lang="en-US" dirty="0" smtClean="0"/>
            </a:br>
            <a:r>
              <a:rPr lang="en-US" dirty="0" smtClean="0"/>
              <a:t>Paralegal Edition</a:t>
            </a:r>
            <a:endParaRPr lang="en-US" dirty="0"/>
          </a:p>
        </p:txBody>
      </p:sp>
      <p:sp>
        <p:nvSpPr>
          <p:cNvPr id="3" name="Subtitle 2"/>
          <p:cNvSpPr>
            <a:spLocks noGrp="1"/>
          </p:cNvSpPr>
          <p:nvPr>
            <p:ph type="subTitle" idx="1"/>
          </p:nvPr>
        </p:nvSpPr>
        <p:spPr>
          <a:xfrm>
            <a:off x="1100051" y="4455620"/>
            <a:ext cx="10058400" cy="1716579"/>
          </a:xfrm>
        </p:spPr>
        <p:txBody>
          <a:bodyPr>
            <a:normAutofit/>
          </a:bodyPr>
          <a:lstStyle/>
          <a:p>
            <a:r>
              <a:rPr lang="en-US" dirty="0" smtClean="0"/>
              <a:t>Presented by:</a:t>
            </a:r>
          </a:p>
          <a:p>
            <a:r>
              <a:rPr lang="en-US" dirty="0" smtClean="0"/>
              <a:t>Commissioner Jerri J. Zhang, Division 19</a:t>
            </a:r>
          </a:p>
          <a:p>
            <a:r>
              <a:rPr lang="en-US" dirty="0" smtClean="0"/>
              <a:t>16</a:t>
            </a:r>
            <a:r>
              <a:rPr lang="en-US" baseline="30000" dirty="0" smtClean="0"/>
              <a:t>th</a:t>
            </a:r>
            <a:r>
              <a:rPr lang="en-US" dirty="0" smtClean="0"/>
              <a:t> Circuit Court</a:t>
            </a:r>
            <a:endParaRPr lang="en-US" dirty="0"/>
          </a:p>
        </p:txBody>
      </p:sp>
    </p:spTree>
    <p:extLst>
      <p:ext uri="{BB962C8B-B14F-4D97-AF65-F5344CB8AC3E}">
        <p14:creationId xmlns:p14="http://schemas.microsoft.com/office/powerpoint/2010/main" val="1957039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 9</a:t>
            </a:r>
            <a:endParaRPr lang="en-US" dirty="0"/>
          </a:p>
        </p:txBody>
      </p:sp>
      <p:sp>
        <p:nvSpPr>
          <p:cNvPr id="3" name="Content Placeholder 2"/>
          <p:cNvSpPr>
            <a:spLocks noGrp="1"/>
          </p:cNvSpPr>
          <p:nvPr>
            <p:ph idx="1"/>
          </p:nvPr>
        </p:nvSpPr>
        <p:spPr/>
        <p:txBody>
          <a:bodyPr>
            <a:normAutofit/>
          </a:bodyPr>
          <a:lstStyle/>
          <a:p>
            <a:r>
              <a:rPr lang="en-US" sz="3600" dirty="0" smtClean="0"/>
              <a:t>Settlements/Exception Letters</a:t>
            </a:r>
          </a:p>
          <a:p>
            <a:pPr>
              <a:buFont typeface="Arial" panose="020B0604020202020204" pitchFamily="34" charset="0"/>
              <a:buChar char="•"/>
            </a:pPr>
            <a:r>
              <a:rPr lang="en-US" sz="3600" dirty="0" smtClean="0"/>
              <a:t>Numbers have to match</a:t>
            </a:r>
          </a:p>
          <a:p>
            <a:pPr>
              <a:buFont typeface="Arial" panose="020B0604020202020204" pitchFamily="34" charset="0"/>
              <a:buChar char="•"/>
            </a:pPr>
            <a:r>
              <a:rPr lang="en-US" sz="3600" dirty="0" smtClean="0"/>
              <a:t>Contact the Auditor before the Judicial Officer</a:t>
            </a:r>
          </a:p>
          <a:p>
            <a:pPr>
              <a:buFont typeface="Arial" panose="020B0604020202020204" pitchFamily="34" charset="0"/>
              <a:buChar char="•"/>
            </a:pPr>
            <a:r>
              <a:rPr lang="en-US" sz="3600" dirty="0" smtClean="0"/>
              <a:t>Make sure your attorney knows the file</a:t>
            </a:r>
          </a:p>
          <a:p>
            <a:pPr>
              <a:buFont typeface="Arial" panose="020B0604020202020204" pitchFamily="34" charset="0"/>
              <a:buChar char="•"/>
            </a:pPr>
            <a:endParaRPr lang="en-US" sz="3600" dirty="0" smtClean="0"/>
          </a:p>
          <a:p>
            <a:pPr>
              <a:buFont typeface="Arial" panose="020B0604020202020204" pitchFamily="34" charset="0"/>
              <a:buChar char="•"/>
            </a:pPr>
            <a:endParaRPr lang="en-US" sz="3600" dirty="0"/>
          </a:p>
        </p:txBody>
      </p:sp>
    </p:spTree>
    <p:extLst>
      <p:ext uri="{BB962C8B-B14F-4D97-AF65-F5344CB8AC3E}">
        <p14:creationId xmlns:p14="http://schemas.microsoft.com/office/powerpoint/2010/main" val="173422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#10</a:t>
            </a:r>
            <a:endParaRPr lang="en-US" dirty="0"/>
          </a:p>
        </p:txBody>
      </p:sp>
      <p:sp>
        <p:nvSpPr>
          <p:cNvPr id="3" name="Content Placeholder 2"/>
          <p:cNvSpPr>
            <a:spLocks noGrp="1"/>
          </p:cNvSpPr>
          <p:nvPr>
            <p:ph idx="1"/>
          </p:nvPr>
        </p:nvSpPr>
        <p:spPr/>
        <p:txBody>
          <a:bodyPr>
            <a:normAutofit/>
          </a:bodyPr>
          <a:lstStyle/>
          <a:p>
            <a:r>
              <a:rPr lang="en-US" sz="9600" dirty="0" smtClean="0"/>
              <a:t>Be kind.</a:t>
            </a:r>
            <a:endParaRPr lang="en-US" sz="9600" dirty="0"/>
          </a:p>
        </p:txBody>
      </p:sp>
    </p:spTree>
    <p:extLst>
      <p:ext uri="{BB962C8B-B14F-4D97-AF65-F5344CB8AC3E}">
        <p14:creationId xmlns:p14="http://schemas.microsoft.com/office/powerpoint/2010/main" val="1029545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#1</a:t>
            </a:r>
            <a:endParaRPr lang="en-US" dirty="0"/>
          </a:p>
        </p:txBody>
      </p:sp>
      <p:sp>
        <p:nvSpPr>
          <p:cNvPr id="3" name="Content Placeholder 2"/>
          <p:cNvSpPr>
            <a:spLocks noGrp="1"/>
          </p:cNvSpPr>
          <p:nvPr>
            <p:ph idx="1"/>
          </p:nvPr>
        </p:nvSpPr>
        <p:spPr/>
        <p:txBody>
          <a:bodyPr/>
          <a:lstStyle/>
          <a:p>
            <a:pPr marL="0" indent="0">
              <a:buNone/>
            </a:pPr>
            <a:r>
              <a:rPr lang="en-US" dirty="0" smtClean="0"/>
              <a:t>Use Online </a:t>
            </a:r>
            <a:r>
              <a:rPr lang="en-US" dirty="0"/>
              <a:t>Resources</a:t>
            </a:r>
            <a:endParaRPr lang="en-US" dirty="0" smtClean="0"/>
          </a:p>
          <a:p>
            <a:pPr marL="0" indent="0">
              <a:buNone/>
            </a:pPr>
            <a:endParaRPr lang="en-US" dirty="0"/>
          </a:p>
          <a:p>
            <a:pPr>
              <a:buFont typeface="Arial" panose="020B0604020202020204" pitchFamily="34" charset="0"/>
              <a:buChar char="•"/>
            </a:pPr>
            <a:r>
              <a:rPr lang="en-US" dirty="0" smtClean="0"/>
              <a:t>Forms</a:t>
            </a:r>
          </a:p>
          <a:p>
            <a:pPr>
              <a:buFont typeface="Arial" panose="020B0604020202020204" pitchFamily="34" charset="0"/>
              <a:buChar char="•"/>
            </a:pPr>
            <a:r>
              <a:rPr lang="en-US" dirty="0" smtClean="0"/>
              <a:t>Checklists</a:t>
            </a:r>
          </a:p>
          <a:p>
            <a:pPr>
              <a:buFont typeface="Arial" panose="020B0604020202020204" pitchFamily="34" charset="0"/>
              <a:buChar char="•"/>
            </a:pPr>
            <a:r>
              <a:rPr lang="en-US" dirty="0" smtClean="0"/>
              <a:t>Probate Procedures Manual (PPM)</a:t>
            </a:r>
          </a:p>
          <a:p>
            <a:pPr>
              <a:buFont typeface="Arial" panose="020B0604020202020204" pitchFamily="34" charset="0"/>
              <a:buChar char="•"/>
            </a:pPr>
            <a:r>
              <a:rPr lang="en-US" dirty="0" err="1" smtClean="0"/>
              <a:t>RSMo</a:t>
            </a: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83586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#2</a:t>
            </a:r>
            <a:endParaRPr lang="en-US" dirty="0"/>
          </a:p>
        </p:txBody>
      </p:sp>
      <p:sp>
        <p:nvSpPr>
          <p:cNvPr id="3" name="Content Placeholder 2"/>
          <p:cNvSpPr>
            <a:spLocks noGrp="1"/>
          </p:cNvSpPr>
          <p:nvPr>
            <p:ph idx="1"/>
          </p:nvPr>
        </p:nvSpPr>
        <p:spPr/>
        <p:txBody>
          <a:bodyPr/>
          <a:lstStyle/>
          <a:p>
            <a:pPr marL="111125" indent="0">
              <a:buNone/>
            </a:pPr>
            <a:r>
              <a:rPr lang="en-US" sz="3600" dirty="0" smtClean="0"/>
              <a:t>All pleadings should comply with Section 472.080.1.</a:t>
            </a:r>
          </a:p>
          <a:p>
            <a:pPr marL="111125" indent="0">
              <a:buNone/>
            </a:pPr>
            <a:endParaRPr lang="en-US" dirty="0" smtClean="0"/>
          </a:p>
          <a:p>
            <a:pPr marL="111125" indent="0">
              <a:buNone/>
            </a:pPr>
            <a:endParaRPr lang="en-US" dirty="0"/>
          </a:p>
          <a:p>
            <a:pPr marL="111125" indent="0">
              <a:buNone/>
            </a:pPr>
            <a:r>
              <a:rPr lang="en-US" dirty="0" smtClean="0"/>
              <a:t>Section 472.080.1— “</a:t>
            </a:r>
            <a:r>
              <a:rPr lang="en-US" dirty="0"/>
              <a:t>Except as otherwise specifically provided in this code or by supreme court rule, every document filed with the court under this code, including but not limited to applications, petitions, claims, and demands for notice, shall be signed by or on behalf of the petitioner or claimant, and shall contain a statement that it is made under oath or affirmation and that its representations are true and correct to the best knowledge and belief of the person signing same, subject to the penalties of making a false affidavit or declaration</a:t>
            </a:r>
            <a:r>
              <a:rPr lang="en-US" dirty="0" smtClean="0"/>
              <a:t>.”</a:t>
            </a:r>
          </a:p>
          <a:p>
            <a:endParaRPr lang="en-US" dirty="0"/>
          </a:p>
        </p:txBody>
      </p:sp>
    </p:spTree>
    <p:extLst>
      <p:ext uri="{BB962C8B-B14F-4D97-AF65-F5344CB8AC3E}">
        <p14:creationId xmlns:p14="http://schemas.microsoft.com/office/powerpoint/2010/main" val="29422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#3</a:t>
            </a:r>
            <a:endParaRPr lang="en-US" dirty="0"/>
          </a:p>
        </p:txBody>
      </p:sp>
      <p:sp>
        <p:nvSpPr>
          <p:cNvPr id="3" name="Content Placeholder 2"/>
          <p:cNvSpPr>
            <a:spLocks noGrp="1"/>
          </p:cNvSpPr>
          <p:nvPr>
            <p:ph idx="1"/>
          </p:nvPr>
        </p:nvSpPr>
        <p:spPr/>
        <p:txBody>
          <a:bodyPr>
            <a:normAutofit/>
          </a:bodyPr>
          <a:lstStyle/>
          <a:p>
            <a:pPr marL="111125" indent="0">
              <a:buNone/>
            </a:pPr>
            <a:r>
              <a:rPr lang="en-US" sz="3200" u="sng" dirty="0" smtClean="0"/>
              <a:t>Proposed Orders</a:t>
            </a:r>
          </a:p>
          <a:p>
            <a:pPr marL="111125" indent="0">
              <a:buNone/>
            </a:pPr>
            <a:r>
              <a:rPr lang="en-US" sz="3200" dirty="0" smtClean="0"/>
              <a:t>Local Rule 33.5(6)— “All </a:t>
            </a:r>
            <a:r>
              <a:rPr lang="en-US" sz="3200" dirty="0"/>
              <a:t>motions except those in which a hearing is requested shall be accompanied by a proposed order</a:t>
            </a:r>
            <a:r>
              <a:rPr lang="en-US" sz="3200" dirty="0" smtClean="0"/>
              <a:t>.”</a:t>
            </a:r>
            <a:endParaRPr lang="en-US" sz="3200" dirty="0"/>
          </a:p>
          <a:p>
            <a:pPr marL="111125" indent="0">
              <a:buNone/>
            </a:pPr>
            <a:r>
              <a:rPr lang="en-US" sz="3200" dirty="0" smtClean="0"/>
              <a:t>If you don’t file a proposed order, you will receive a checklist from the Court.  This slows down the process.</a:t>
            </a:r>
            <a:endParaRPr lang="en-US" sz="3200" dirty="0"/>
          </a:p>
        </p:txBody>
      </p:sp>
    </p:spTree>
    <p:extLst>
      <p:ext uri="{BB962C8B-B14F-4D97-AF65-F5344CB8AC3E}">
        <p14:creationId xmlns:p14="http://schemas.microsoft.com/office/powerpoint/2010/main" val="45474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#4</a:t>
            </a:r>
            <a:endParaRPr lang="en-US" dirty="0"/>
          </a:p>
        </p:txBody>
      </p:sp>
      <p:sp>
        <p:nvSpPr>
          <p:cNvPr id="3" name="Content Placeholder 2"/>
          <p:cNvSpPr>
            <a:spLocks noGrp="1"/>
          </p:cNvSpPr>
          <p:nvPr>
            <p:ph idx="1"/>
          </p:nvPr>
        </p:nvSpPr>
        <p:spPr/>
        <p:txBody>
          <a:bodyPr>
            <a:normAutofit/>
          </a:bodyPr>
          <a:lstStyle/>
          <a:p>
            <a:pPr marL="111125" indent="0">
              <a:buNone/>
            </a:pPr>
            <a:r>
              <a:rPr lang="en-US" u="sng" dirty="0" smtClean="0"/>
              <a:t>Checklist</a:t>
            </a:r>
          </a:p>
          <a:p>
            <a:pPr marL="111125" indent="0">
              <a:buNone/>
            </a:pPr>
            <a:r>
              <a:rPr lang="en-US" dirty="0" smtClean="0"/>
              <a:t>You’ve received a checklist and you don’t understand it.  You can call the clerk who issued the checklist, but if the question is more complicated, an attorney will need to speak with a Judicial Officer. </a:t>
            </a:r>
            <a:endParaRPr lang="en-US" u="sng" dirty="0"/>
          </a:p>
          <a:p>
            <a:pPr marL="111125" indent="0">
              <a:buNone/>
            </a:pPr>
            <a:r>
              <a:rPr lang="en-US" u="sng" dirty="0" smtClean="0"/>
              <a:t>Failure to Comply with a Checklist</a:t>
            </a:r>
            <a:endParaRPr lang="en-US" dirty="0" smtClean="0"/>
          </a:p>
          <a:p>
            <a:pPr marL="111125" indent="0">
              <a:buNone/>
            </a:pPr>
            <a:r>
              <a:rPr lang="en-US" dirty="0" smtClean="0"/>
              <a:t>You failed to comply with a checklist in the time allotted and the Court enters an Order of Dismissal.  No need to fret.  File a Motion to Set Aside the Order of Dismissal and Proposed Order ALONG WITH the items in the checklist.  If you only file a Motion to Set Aside the Order of Dismissal without the items in the checklist, the Motion will be denied.</a:t>
            </a:r>
            <a:endParaRPr lang="en-US" dirty="0"/>
          </a:p>
        </p:txBody>
      </p:sp>
    </p:spTree>
    <p:extLst>
      <p:ext uri="{BB962C8B-B14F-4D97-AF65-F5344CB8AC3E}">
        <p14:creationId xmlns:p14="http://schemas.microsoft.com/office/powerpoint/2010/main" val="256431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#5</a:t>
            </a:r>
            <a:endParaRPr lang="en-US" dirty="0"/>
          </a:p>
        </p:txBody>
      </p:sp>
      <p:sp>
        <p:nvSpPr>
          <p:cNvPr id="3" name="Content Placeholder 2"/>
          <p:cNvSpPr>
            <a:spLocks noGrp="1"/>
          </p:cNvSpPr>
          <p:nvPr>
            <p:ph idx="1"/>
          </p:nvPr>
        </p:nvSpPr>
        <p:spPr/>
        <p:txBody>
          <a:bodyPr/>
          <a:lstStyle/>
          <a:p>
            <a:r>
              <a:rPr lang="en-US" u="sng" dirty="0" smtClean="0"/>
              <a:t>Application for Letters--Appendix A</a:t>
            </a:r>
          </a:p>
          <a:p>
            <a:r>
              <a:rPr lang="en-US" u="sng" dirty="0" smtClean="0"/>
              <a:t>Of Administration</a:t>
            </a:r>
          </a:p>
          <a:p>
            <a:pPr>
              <a:buFont typeface="Arial" panose="020B0604020202020204" pitchFamily="34" charset="0"/>
              <a:buChar char="•"/>
            </a:pPr>
            <a:r>
              <a:rPr lang="en-US" dirty="0" smtClean="0"/>
              <a:t>Show family tree</a:t>
            </a:r>
          </a:p>
          <a:p>
            <a:pPr>
              <a:buFont typeface="Arial" panose="020B0604020202020204" pitchFamily="34" charset="0"/>
              <a:buChar char="•"/>
            </a:pPr>
            <a:r>
              <a:rPr lang="en-US" dirty="0" smtClean="0"/>
              <a:t>Always include surviving spouse status</a:t>
            </a:r>
          </a:p>
          <a:p>
            <a:pPr>
              <a:buFont typeface="Arial" panose="020B0604020202020204" pitchFamily="34" charset="0"/>
              <a:buChar char="•"/>
            </a:pPr>
            <a:r>
              <a:rPr lang="en-US" dirty="0" smtClean="0"/>
              <a:t>Heir through whom they inherit </a:t>
            </a:r>
          </a:p>
          <a:p>
            <a:r>
              <a:rPr lang="en-US" u="sng" dirty="0" smtClean="0"/>
              <a:t>Testamentary</a:t>
            </a:r>
          </a:p>
          <a:p>
            <a:pPr>
              <a:buFont typeface="Arial" panose="020B0604020202020204" pitchFamily="34" charset="0"/>
              <a:buChar char="•"/>
            </a:pPr>
            <a:r>
              <a:rPr lang="en-US" dirty="0" smtClean="0"/>
              <a:t>Who receives under the will</a:t>
            </a:r>
          </a:p>
          <a:p>
            <a:pPr>
              <a:buFont typeface="Arial" panose="020B0604020202020204" pitchFamily="34" charset="0"/>
              <a:buChar char="•"/>
            </a:pPr>
            <a:r>
              <a:rPr lang="en-US" dirty="0" smtClean="0"/>
              <a:t>Who does not receive under the will</a:t>
            </a:r>
          </a:p>
          <a:p>
            <a:endParaRPr lang="en-US" u="sng" dirty="0" smtClean="0"/>
          </a:p>
        </p:txBody>
      </p:sp>
    </p:spTree>
    <p:extLst>
      <p:ext uri="{BB962C8B-B14F-4D97-AF65-F5344CB8AC3E}">
        <p14:creationId xmlns:p14="http://schemas.microsoft.com/office/powerpoint/2010/main" val="790218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#6</a:t>
            </a:r>
            <a:endParaRPr lang="en-US" dirty="0"/>
          </a:p>
        </p:txBody>
      </p:sp>
      <p:sp>
        <p:nvSpPr>
          <p:cNvPr id="3" name="Content Placeholder 2"/>
          <p:cNvSpPr>
            <a:spLocks noGrp="1"/>
          </p:cNvSpPr>
          <p:nvPr>
            <p:ph idx="1"/>
          </p:nvPr>
        </p:nvSpPr>
        <p:spPr/>
        <p:txBody>
          <a:bodyPr>
            <a:normAutofit/>
          </a:bodyPr>
          <a:lstStyle/>
          <a:p>
            <a:pPr marL="111125" indent="0">
              <a:buNone/>
            </a:pPr>
            <a:r>
              <a:rPr lang="en-US" dirty="0"/>
              <a:t> </a:t>
            </a:r>
            <a:r>
              <a:rPr lang="en-US" u="sng" dirty="0" smtClean="0"/>
              <a:t>Service by Publication</a:t>
            </a:r>
          </a:p>
          <a:p>
            <a:pPr marL="111125" indent="0">
              <a:buNone/>
            </a:pPr>
            <a:r>
              <a:rPr lang="en-US" dirty="0" smtClean="0"/>
              <a:t>Should file Motion and Affidavit.  Affidavit needs to be a sworn statement that state specific            facts of why the individual cannot be located and all efforts taken to locate the individual such as: </a:t>
            </a:r>
          </a:p>
          <a:p>
            <a:pPr marL="111125" indent="0">
              <a:buNone/>
            </a:pPr>
            <a:r>
              <a:rPr lang="en-US" dirty="0" smtClean="0"/>
              <a:t>  --phonebook/white pages</a:t>
            </a:r>
          </a:p>
          <a:p>
            <a:pPr marL="111125" indent="0">
              <a:buNone/>
            </a:pPr>
            <a:r>
              <a:rPr lang="en-US" dirty="0" smtClean="0"/>
              <a:t>  --general internet search</a:t>
            </a:r>
          </a:p>
          <a:p>
            <a:pPr marL="111125" indent="0">
              <a:buNone/>
            </a:pPr>
            <a:r>
              <a:rPr lang="en-US" dirty="0" smtClean="0"/>
              <a:t>  --social media</a:t>
            </a:r>
          </a:p>
          <a:p>
            <a:pPr marL="111125" indent="0">
              <a:buNone/>
            </a:pPr>
            <a:r>
              <a:rPr lang="en-US" dirty="0" smtClean="0"/>
              <a:t>  --family and friends</a:t>
            </a:r>
          </a:p>
          <a:p>
            <a:pPr marL="111125" indent="0">
              <a:buNone/>
            </a:pPr>
            <a:r>
              <a:rPr lang="en-US" i="1" dirty="0" smtClean="0"/>
              <a:t> </a:t>
            </a:r>
            <a:r>
              <a:rPr lang="en-US" i="1" dirty="0" err="1" smtClean="0"/>
              <a:t>Metmor</a:t>
            </a:r>
            <a:r>
              <a:rPr lang="en-US" i="1" dirty="0" smtClean="0"/>
              <a:t> </a:t>
            </a:r>
            <a:r>
              <a:rPr lang="en-US" i="1" dirty="0"/>
              <a:t>Financial, Inc. v. Leggett</a:t>
            </a:r>
            <a:r>
              <a:rPr lang="en-US" dirty="0"/>
              <a:t>, 787 SW 2d 733 (Mo. App. </a:t>
            </a:r>
            <a:r>
              <a:rPr lang="en-US" dirty="0" smtClean="0"/>
              <a:t>1989)--without </a:t>
            </a:r>
            <a:r>
              <a:rPr lang="en-US" dirty="0"/>
              <a:t>such efforts, service </a:t>
            </a:r>
            <a:r>
              <a:rPr lang="en-US" dirty="0" smtClean="0"/>
              <a:t>  by </a:t>
            </a:r>
            <a:r>
              <a:rPr lang="en-US" dirty="0"/>
              <a:t>publication was inadequate and the Court did not have personal jurisdiction over appellants. </a:t>
            </a:r>
          </a:p>
        </p:txBody>
      </p:sp>
    </p:spTree>
    <p:extLst>
      <p:ext uri="{BB962C8B-B14F-4D97-AF65-F5344CB8AC3E}">
        <p14:creationId xmlns:p14="http://schemas.microsoft.com/office/powerpoint/2010/main" val="4267209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#7</a:t>
            </a:r>
            <a:endParaRPr lang="en-US" dirty="0"/>
          </a:p>
        </p:txBody>
      </p:sp>
      <p:sp>
        <p:nvSpPr>
          <p:cNvPr id="3" name="Content Placeholder 2"/>
          <p:cNvSpPr>
            <a:spLocks noGrp="1"/>
          </p:cNvSpPr>
          <p:nvPr>
            <p:ph idx="1"/>
          </p:nvPr>
        </p:nvSpPr>
        <p:spPr/>
        <p:txBody>
          <a:bodyPr>
            <a:normAutofit/>
          </a:bodyPr>
          <a:lstStyle/>
          <a:p>
            <a:pPr marL="55563" indent="0">
              <a:buNone/>
            </a:pPr>
            <a:r>
              <a:rPr lang="en-US" sz="3200" u="sng" dirty="0" smtClean="0"/>
              <a:t>Order for Additional Bond</a:t>
            </a:r>
          </a:p>
          <a:p>
            <a:pPr marL="55563" indent="0">
              <a:buNone/>
            </a:pPr>
            <a:r>
              <a:rPr lang="en-US" sz="3200" dirty="0" smtClean="0"/>
              <a:t>You file an Amended Inventory and the Court enters an Order for Additional bond.  The Order for Additional Bond still stands even if you file a Second Amended Inventory to show less assets.  The correct procedure is to file a Motion to Set Aside Order for Additional Bond with a Proposed Order AND the Second Amended Inventory.  </a:t>
            </a:r>
            <a:endParaRPr lang="en-US" sz="3200" dirty="0"/>
          </a:p>
        </p:txBody>
      </p:sp>
    </p:spTree>
    <p:extLst>
      <p:ext uri="{BB962C8B-B14F-4D97-AF65-F5344CB8AC3E}">
        <p14:creationId xmlns:p14="http://schemas.microsoft.com/office/powerpoint/2010/main" val="3995772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a:t>
            </a:r>
            <a:r>
              <a:rPr lang="en-US" dirty="0"/>
              <a:t>8</a:t>
            </a:r>
          </a:p>
        </p:txBody>
      </p:sp>
      <p:sp>
        <p:nvSpPr>
          <p:cNvPr id="3" name="Content Placeholder 2"/>
          <p:cNvSpPr>
            <a:spLocks noGrp="1"/>
          </p:cNvSpPr>
          <p:nvPr>
            <p:ph idx="1"/>
          </p:nvPr>
        </p:nvSpPr>
        <p:spPr/>
        <p:txBody>
          <a:bodyPr>
            <a:normAutofit/>
          </a:bodyPr>
          <a:lstStyle/>
          <a:p>
            <a:pPr marL="111125" indent="0">
              <a:buNone/>
            </a:pPr>
            <a:r>
              <a:rPr lang="en-US" sz="3600" u="sng" dirty="0" smtClean="0"/>
              <a:t>Petitions To Ratify Expenditures </a:t>
            </a:r>
          </a:p>
          <a:p>
            <a:pPr marL="111125" indent="0">
              <a:buNone/>
            </a:pPr>
            <a:r>
              <a:rPr lang="en-US" sz="3600" dirty="0" smtClean="0"/>
              <a:t>Petitions to Ratify Expenditures should include receipts and/or any other form of proof of payment of the expenditures to be ratified.  The supporting documentation needs to be attached as an exhibit to the Petition even if it has already been previously filed with the settlement.  </a:t>
            </a:r>
            <a:endParaRPr lang="en-US" sz="3600" dirty="0"/>
          </a:p>
        </p:txBody>
      </p:sp>
    </p:spTree>
    <p:extLst>
      <p:ext uri="{BB962C8B-B14F-4D97-AF65-F5344CB8AC3E}">
        <p14:creationId xmlns:p14="http://schemas.microsoft.com/office/powerpoint/2010/main" val="72072800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496</TotalTime>
  <Words>605</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Retrospect</vt:lpstr>
      <vt:lpstr>Successful Probate Practice Paralegal Edition</vt:lpstr>
      <vt:lpstr>TIP #1</vt:lpstr>
      <vt:lpstr>TIP #2</vt:lpstr>
      <vt:lpstr>TIP #3</vt:lpstr>
      <vt:lpstr>TIP #4</vt:lpstr>
      <vt:lpstr>TIP #5</vt:lpstr>
      <vt:lpstr>TIP #6</vt:lpstr>
      <vt:lpstr>TIP #7</vt:lpstr>
      <vt:lpstr>TIP #8</vt:lpstr>
      <vt:lpstr>TIP # 9</vt:lpstr>
      <vt:lpstr>TIP #10</vt:lpstr>
    </vt:vector>
  </TitlesOfParts>
  <Company>Office of State Courts Administrator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 Probate Practice – Top 20 Tips</dc:title>
  <dc:creator>Jerri J. Zhang</dc:creator>
  <cp:lastModifiedBy>Melanie Nitcher</cp:lastModifiedBy>
  <cp:revision>37</cp:revision>
  <dcterms:created xsi:type="dcterms:W3CDTF">2017-10-30T16:13:57Z</dcterms:created>
  <dcterms:modified xsi:type="dcterms:W3CDTF">2019-08-15T19:37:07Z</dcterms:modified>
</cp:coreProperties>
</file>