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omments/comment1.xml" ContentType="application/vnd.openxmlformats-officedocument.presentationml.comment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92" r:id="rId2"/>
    <p:sldId id="365" r:id="rId3"/>
    <p:sldId id="367" r:id="rId4"/>
    <p:sldId id="295" r:id="rId5"/>
    <p:sldId id="366" r:id="rId6"/>
    <p:sldId id="299" r:id="rId7"/>
    <p:sldId id="256" r:id="rId8"/>
    <p:sldId id="259" r:id="rId9"/>
    <p:sldId id="261" r:id="rId10"/>
    <p:sldId id="368" r:id="rId11"/>
    <p:sldId id="263" r:id="rId12"/>
    <p:sldId id="264" r:id="rId13"/>
    <p:sldId id="262" r:id="rId14"/>
    <p:sldId id="369" r:id="rId15"/>
    <p:sldId id="371" r:id="rId16"/>
    <p:sldId id="372" r:id="rId17"/>
    <p:sldId id="373" r:id="rId18"/>
    <p:sldId id="374" r:id="rId19"/>
    <p:sldId id="392" r:id="rId20"/>
    <p:sldId id="375" r:id="rId21"/>
    <p:sldId id="376" r:id="rId22"/>
    <p:sldId id="377" r:id="rId23"/>
    <p:sldId id="378" r:id="rId24"/>
    <p:sldId id="380" r:id="rId25"/>
    <p:sldId id="379" r:id="rId26"/>
    <p:sldId id="381" r:id="rId27"/>
    <p:sldId id="382" r:id="rId28"/>
    <p:sldId id="385" r:id="rId29"/>
    <p:sldId id="386" r:id="rId30"/>
    <p:sldId id="389" r:id="rId31"/>
    <p:sldId id="39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addeus Obloy" initials="T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4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510"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2.8985507246376812E-2"/>
          <c:y val="0"/>
          <c:w val="0.94685990338164261"/>
          <c:h val="0.78429680664917756"/>
        </c:manualLayout>
      </c:layout>
      <c:bar3DChart>
        <c:barDir val="col"/>
        <c:grouping val="clustered"/>
        <c:varyColors val="0"/>
        <c:ser>
          <c:idx val="0"/>
          <c:order val="0"/>
          <c:tx>
            <c:strRef>
              <c:f>'[Chart in Microsoft Office PowerPoint]Sheet1'!$B$1</c:f>
              <c:strCache>
                <c:ptCount val="1"/>
                <c:pt idx="0">
                  <c:v>ASSETS</c:v>
                </c:pt>
              </c:strCache>
            </c:strRef>
          </c:tx>
          <c:invertIfNegative val="0"/>
          <c:cat>
            <c:strRef>
              <c:f>'[Chart in Microsoft Office PowerPoint]Sheet1'!$A$2:$A$5</c:f>
              <c:strCache>
                <c:ptCount val="4"/>
                <c:pt idx="0">
                  <c:v>O'Brien</c:v>
                </c:pt>
                <c:pt idx="1">
                  <c:v>Jones</c:v>
                </c:pt>
                <c:pt idx="2">
                  <c:v>Johnson</c:v>
                </c:pt>
                <c:pt idx="3">
                  <c:v>Smith</c:v>
                </c:pt>
              </c:strCache>
            </c:strRef>
          </c:cat>
          <c:val>
            <c:numRef>
              <c:f>'[Chart in Microsoft Office PowerPoint]Sheet1'!$B$2:$B$5</c:f>
              <c:numCache>
                <c:formatCode>"$"#,##0</c:formatCode>
                <c:ptCount val="4"/>
                <c:pt idx="0">
                  <c:v>430000</c:v>
                </c:pt>
                <c:pt idx="1">
                  <c:v>179000</c:v>
                </c:pt>
                <c:pt idx="2">
                  <c:v>149000</c:v>
                </c:pt>
                <c:pt idx="3">
                  <c:v>340500</c:v>
                </c:pt>
              </c:numCache>
            </c:numRef>
          </c:val>
        </c:ser>
        <c:dLbls>
          <c:showLegendKey val="0"/>
          <c:showVal val="0"/>
          <c:showCatName val="0"/>
          <c:showSerName val="0"/>
          <c:showPercent val="0"/>
          <c:showBubbleSize val="0"/>
        </c:dLbls>
        <c:gapWidth val="150"/>
        <c:shape val="cylinder"/>
        <c:axId val="240998064"/>
        <c:axId val="240998624"/>
        <c:axId val="0"/>
      </c:bar3DChart>
      <c:catAx>
        <c:axId val="240998064"/>
        <c:scaling>
          <c:orientation val="minMax"/>
        </c:scaling>
        <c:delete val="0"/>
        <c:axPos val="b"/>
        <c:numFmt formatCode="General" sourceLinked="0"/>
        <c:majorTickMark val="out"/>
        <c:minorTickMark val="none"/>
        <c:tickLblPos val="nextTo"/>
        <c:txPr>
          <a:bodyPr/>
          <a:lstStyle/>
          <a:p>
            <a:pPr>
              <a:defRPr sz="2000" b="1"/>
            </a:pPr>
            <a:endParaRPr lang="en-US"/>
          </a:p>
        </c:txPr>
        <c:crossAx val="240998624"/>
        <c:crosses val="autoZero"/>
        <c:auto val="1"/>
        <c:lblAlgn val="ctr"/>
        <c:lblOffset val="100"/>
        <c:noMultiLvlLbl val="0"/>
      </c:catAx>
      <c:valAx>
        <c:axId val="240998624"/>
        <c:scaling>
          <c:orientation val="minMax"/>
        </c:scaling>
        <c:delete val="1"/>
        <c:axPos val="l"/>
        <c:majorGridlines/>
        <c:numFmt formatCode="&quot;$&quot;#,##0" sourceLinked="1"/>
        <c:majorTickMark val="out"/>
        <c:minorTickMark val="none"/>
        <c:tickLblPos val="none"/>
        <c:crossAx val="24099806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87" b="1" i="0" u="none" strike="noStrike" baseline="0">
                <a:solidFill>
                  <a:srgbClr val="000000"/>
                </a:solidFill>
                <a:latin typeface="Arial"/>
                <a:ea typeface="Arial"/>
                <a:cs typeface="Arial"/>
              </a:defRPr>
            </a:pPr>
            <a:r>
              <a:rPr lang="en-US" sz="1600" dirty="0"/>
              <a:t>Trust I</a:t>
            </a:r>
          </a:p>
        </c:rich>
      </c:tx>
      <c:layout>
        <c:manualLayout>
          <c:xMode val="edge"/>
          <c:yMode val="edge"/>
          <c:x val="0.42882562277580072"/>
          <c:y val="0.21052631578947367"/>
        </c:manualLayout>
      </c:layout>
      <c:overlay val="0"/>
      <c:spPr>
        <a:noFill/>
        <a:ln w="24574">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5302491103202848"/>
          <c:y val="0.38401559454191031"/>
          <c:w val="0.697508896797153"/>
          <c:h val="0.30214424951267055"/>
        </c:manualLayout>
      </c:layout>
      <c:pie3DChart>
        <c:varyColors val="1"/>
        <c:ser>
          <c:idx val="0"/>
          <c:order val="0"/>
          <c:tx>
            <c:strRef>
              <c:f>Sheet1!$A$2</c:f>
              <c:strCache>
                <c:ptCount val="1"/>
                <c:pt idx="0">
                  <c:v>East</c:v>
                </c:pt>
              </c:strCache>
            </c:strRef>
          </c:tx>
          <c:explosion val="25"/>
          <c:dPt>
            <c:idx val="0"/>
            <c:bubble3D val="0"/>
          </c:dPt>
          <c:dPt>
            <c:idx val="1"/>
            <c:bubble3D val="0"/>
          </c:dPt>
          <c:dPt>
            <c:idx val="2"/>
            <c:bubble3D val="0"/>
            <c:explosion val="0"/>
          </c:dPt>
          <c:dLbls>
            <c:dLbl>
              <c:idx val="0"/>
              <c:layout>
                <c:manualLayout>
                  <c:x val="1.7767129716557174E-2"/>
                  <c:y val="-6.7524400703901338E-2"/>
                </c:manualLayout>
              </c:layout>
              <c:dLblPos val="bestFit"/>
              <c:showLegendKey val="0"/>
              <c:showVal val="0"/>
              <c:showCatName val="0"/>
              <c:showSerName val="0"/>
              <c:showPercent val="1"/>
              <c:showBubbleSize val="0"/>
              <c:extLst>
                <c:ext xmlns:c15="http://schemas.microsoft.com/office/drawing/2012/chart" uri="{CE6537A1-D6FC-4f65-9D91-7224C49458BB}"/>
              </c:extLst>
            </c:dLbl>
            <c:dLbl>
              <c:idx val="2"/>
              <c:layout>
                <c:manualLayout>
                  <c:x val="1.6985356384724513E-2"/>
                  <c:y val="-4.9253288101649556E-2"/>
                </c:manualLayout>
              </c:layout>
              <c:dLblPos val="bestFit"/>
              <c:showLegendKey val="0"/>
              <c:showVal val="0"/>
              <c:showCatName val="0"/>
              <c:showSerName val="0"/>
              <c:showPercent val="1"/>
              <c:showBubbleSize val="0"/>
              <c:extLst>
                <c:ext xmlns:c15="http://schemas.microsoft.com/office/drawing/2012/chart" uri="{CE6537A1-D6FC-4f65-9D91-7224C49458BB}"/>
              </c:extLst>
            </c:dLbl>
            <c:numFmt formatCode="0%" sourceLinked="0"/>
            <c:spPr>
              <a:noFill/>
              <a:ln w="24574">
                <a:noFill/>
              </a:ln>
            </c:spPr>
            <c:txPr>
              <a:bodyPr/>
              <a:lstStyle/>
              <a:p>
                <a:pPr>
                  <a:defRPr sz="1548"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Sheet1!$B$1:$D$1</c:f>
              <c:strCache>
                <c:ptCount val="3"/>
                <c:pt idx="0">
                  <c:v>Fixed Income Securities</c:v>
                </c:pt>
                <c:pt idx="1">
                  <c:v>Equities</c:v>
                </c:pt>
                <c:pt idx="2">
                  <c:v>Money Market Account</c:v>
                </c:pt>
              </c:strCache>
            </c:strRef>
          </c:cat>
          <c:val>
            <c:numRef>
              <c:f>Sheet1!$B$2:$D$2</c:f>
              <c:numCache>
                <c:formatCode>General</c:formatCode>
                <c:ptCount val="3"/>
                <c:pt idx="0">
                  <c:v>59</c:v>
                </c:pt>
                <c:pt idx="1">
                  <c:v>30</c:v>
                </c:pt>
                <c:pt idx="2">
                  <c:v>10</c:v>
                </c:pt>
              </c:numCache>
            </c:numRef>
          </c:val>
        </c:ser>
        <c:dLbls>
          <c:showLegendKey val="0"/>
          <c:showVal val="1"/>
          <c:showCatName val="0"/>
          <c:showSerName val="0"/>
          <c:showPercent val="0"/>
          <c:showBubbleSize val="0"/>
          <c:showLeaderLines val="1"/>
        </c:dLbls>
      </c:pie3DChart>
      <c:spPr>
        <a:noFill/>
        <a:ln w="24574">
          <a:noFill/>
        </a:ln>
      </c:spPr>
    </c:plotArea>
    <c:legend>
      <c:legendPos val="b"/>
      <c:layout>
        <c:manualLayout>
          <c:xMode val="edge"/>
          <c:yMode val="edge"/>
          <c:x val="0.17790207043596984"/>
          <c:y val="0.74491185955189088"/>
          <c:w val="0.65302491103202842"/>
          <c:h val="0.20662768031189083"/>
        </c:manualLayout>
      </c:layout>
      <c:overlay val="0"/>
      <c:spPr>
        <a:noFill/>
        <a:ln w="24574">
          <a:noFill/>
        </a:ln>
      </c:spPr>
      <c:txPr>
        <a:bodyPr/>
        <a:lstStyle/>
        <a:p>
          <a:pPr>
            <a:defRPr sz="1601" b="1" i="0" u="none" strike="noStrike" baseline="0">
              <a:solidFill>
                <a:srgbClr val="000000"/>
              </a:solidFill>
              <a:latin typeface="Arial"/>
              <a:ea typeface="Arial"/>
              <a:cs typeface="Arial"/>
            </a:defRPr>
          </a:pPr>
          <a:endParaRPr lang="en-US"/>
        </a:p>
      </c:txPr>
    </c:legend>
    <c:plotVisOnly val="1"/>
    <c:dispBlanksAs val="zero"/>
    <c:showDLblsOverMax val="0"/>
  </c:chart>
  <c:spPr>
    <a:solidFill>
      <a:srgbClr val="FFFFFF"/>
    </a:solidFill>
    <a:ln>
      <a:noFill/>
    </a:ln>
  </c:spPr>
  <c:txPr>
    <a:bodyPr/>
    <a:lstStyle/>
    <a:p>
      <a:pPr>
        <a:defRPr sz="1548"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0-03-23T14:10:47.457"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97E25C-2E8A-4017-9B46-E4935FA710A3}" type="datetimeFigureOut">
              <a:rPr lang="en-US" smtClean="0"/>
              <a:t>11/13/2019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0A3E92-918D-499F-95F6-F2261154991E}" type="slidenum">
              <a:rPr lang="en-US" smtClean="0"/>
              <a:t>‹#›</a:t>
            </a:fld>
            <a:endParaRPr lang="en-US"/>
          </a:p>
        </p:txBody>
      </p:sp>
    </p:spTree>
    <p:extLst>
      <p:ext uri="{BB962C8B-B14F-4D97-AF65-F5344CB8AC3E}">
        <p14:creationId xmlns:p14="http://schemas.microsoft.com/office/powerpoint/2010/main" val="16243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8E281-CEE9-4DF2-AF27-8E91E78CAFB6}" type="datetimeFigureOut">
              <a:rPr lang="en-US" smtClean="0"/>
              <a:t>11/13/2019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05709-6DEA-4868-A51A-C599A8D37117}" type="slidenum">
              <a:rPr lang="en-US" smtClean="0"/>
              <a:t>‹#›</a:t>
            </a:fld>
            <a:endParaRPr lang="en-US"/>
          </a:p>
        </p:txBody>
      </p:sp>
    </p:spTree>
    <p:extLst>
      <p:ext uri="{BB962C8B-B14F-4D97-AF65-F5344CB8AC3E}">
        <p14:creationId xmlns:p14="http://schemas.microsoft.com/office/powerpoint/2010/main" val="1604545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725734" y="4502864"/>
            <a:ext cx="5802618" cy="9284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238819" indent="-238819">
              <a:spcBef>
                <a:spcPct val="0"/>
              </a:spcBef>
              <a:defRPr/>
            </a:pPr>
            <a:r>
              <a:rPr lang="en-US" altLang="en-US" sz="1400"/>
              <a:t>A Pooled Trust is similar to a bank with separate accounts . Several sub-accounts are pooled together to provide a larger asset base, while each sub-account maintains autonomy and pays for services on an individual basis.</a:t>
            </a:r>
          </a:p>
          <a:p>
            <a:pPr marL="238819" indent="-238819">
              <a:spcBef>
                <a:spcPct val="0"/>
              </a:spcBef>
              <a:defRPr/>
            </a:pPr>
            <a:endParaRPr lang="en-US" altLang="en-US" sz="140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185" indent="-290455">
              <a:spcBef>
                <a:spcPct val="30000"/>
              </a:spcBef>
              <a:defRPr sz="1200">
                <a:solidFill>
                  <a:schemeClr val="tx1"/>
                </a:solidFill>
                <a:latin typeface="Calibri" panose="020F0502020204030204" pitchFamily="34" charset="0"/>
              </a:defRPr>
            </a:lvl2pPr>
            <a:lvl3pPr marL="1161822" indent="-232364">
              <a:spcBef>
                <a:spcPct val="30000"/>
              </a:spcBef>
              <a:defRPr sz="1200">
                <a:solidFill>
                  <a:schemeClr val="tx1"/>
                </a:solidFill>
                <a:latin typeface="Calibri" panose="020F0502020204030204" pitchFamily="34" charset="0"/>
              </a:defRPr>
            </a:lvl3pPr>
            <a:lvl4pPr marL="1626551" indent="-232364">
              <a:spcBef>
                <a:spcPct val="30000"/>
              </a:spcBef>
              <a:defRPr sz="1200">
                <a:solidFill>
                  <a:schemeClr val="tx1"/>
                </a:solidFill>
                <a:latin typeface="Calibri" panose="020F0502020204030204" pitchFamily="34" charset="0"/>
              </a:defRPr>
            </a:lvl4pPr>
            <a:lvl5pPr marL="2091279" indent="-232364">
              <a:spcBef>
                <a:spcPct val="30000"/>
              </a:spcBef>
              <a:defRPr sz="1200">
                <a:solidFill>
                  <a:schemeClr val="tx1"/>
                </a:solidFill>
                <a:latin typeface="Calibri" panose="020F0502020204030204" pitchFamily="34" charset="0"/>
              </a:defRPr>
            </a:lvl5pPr>
            <a:lvl6pPr marL="2556009" indent="-232364" eaLnBrk="0" fontAlgn="base" hangingPunct="0">
              <a:spcBef>
                <a:spcPct val="30000"/>
              </a:spcBef>
              <a:spcAft>
                <a:spcPct val="0"/>
              </a:spcAft>
              <a:defRPr sz="1200">
                <a:solidFill>
                  <a:schemeClr val="tx1"/>
                </a:solidFill>
                <a:latin typeface="Calibri" panose="020F0502020204030204" pitchFamily="34" charset="0"/>
              </a:defRPr>
            </a:lvl6pPr>
            <a:lvl7pPr marL="3020737" indent="-232364" eaLnBrk="0" fontAlgn="base" hangingPunct="0">
              <a:spcBef>
                <a:spcPct val="30000"/>
              </a:spcBef>
              <a:spcAft>
                <a:spcPct val="0"/>
              </a:spcAft>
              <a:defRPr sz="1200">
                <a:solidFill>
                  <a:schemeClr val="tx1"/>
                </a:solidFill>
                <a:latin typeface="Calibri" panose="020F0502020204030204" pitchFamily="34" charset="0"/>
              </a:defRPr>
            </a:lvl7pPr>
            <a:lvl8pPr marL="3485466" indent="-232364" eaLnBrk="0" fontAlgn="base" hangingPunct="0">
              <a:spcBef>
                <a:spcPct val="30000"/>
              </a:spcBef>
              <a:spcAft>
                <a:spcPct val="0"/>
              </a:spcAft>
              <a:defRPr sz="1200">
                <a:solidFill>
                  <a:schemeClr val="tx1"/>
                </a:solidFill>
                <a:latin typeface="Calibri" panose="020F0502020204030204" pitchFamily="34" charset="0"/>
              </a:defRPr>
            </a:lvl8pPr>
            <a:lvl9pPr marL="3950195" indent="-23236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725133-3660-47E5-9796-4D270EF5D2B9}" type="slidenum">
              <a:rPr lang="en-US" altLang="en-US"/>
              <a:pPr>
                <a:spcBef>
                  <a:spcPct val="0"/>
                </a:spcBef>
              </a:pPr>
              <a:t>20</a:t>
            </a:fld>
            <a:endParaRPr lang="en-US" altLang="en-US"/>
          </a:p>
        </p:txBody>
      </p:sp>
    </p:spTree>
    <p:extLst>
      <p:ext uri="{BB962C8B-B14F-4D97-AF65-F5344CB8AC3E}">
        <p14:creationId xmlns:p14="http://schemas.microsoft.com/office/powerpoint/2010/main" val="2941803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1" name="Subtitle 2"/>
          <p:cNvSpPr txBox="1">
            <a:spLocks/>
          </p:cNvSpPr>
          <p:nvPr userDrawn="1"/>
        </p:nvSpPr>
        <p:spPr>
          <a:xfrm>
            <a:off x="1371600" y="4127146"/>
            <a:ext cx="6400800" cy="75252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1600" kern="1200" baseline="0">
                <a:solidFill>
                  <a:srgbClr val="FFFFFF"/>
                </a:solidFill>
                <a:latin typeface="Arial"/>
                <a:ea typeface="+mn-ea"/>
                <a:cs typeface="Arial"/>
              </a:defRPr>
            </a:lvl1pPr>
            <a:lvl2pPr marL="457200" indent="0" algn="ctr" defTabSz="457200" rtl="0" eaLnBrk="1" latinLnBrk="0" hangingPunct="1">
              <a:spcBef>
                <a:spcPct val="20000"/>
              </a:spcBef>
              <a:buFont typeface="Arial"/>
              <a:buNone/>
              <a:defRPr sz="22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000" dirty="0"/>
          </a:p>
        </p:txBody>
      </p:sp>
    </p:spTree>
    <p:extLst>
      <p:ext uri="{BB962C8B-B14F-4D97-AF65-F5344CB8AC3E}">
        <p14:creationId xmlns:p14="http://schemas.microsoft.com/office/powerpoint/2010/main" val="27246619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2"/>
          <p:cNvSpPr>
            <a:spLocks noGrp="1"/>
          </p:cNvSpPr>
          <p:nvPr>
            <p:ph idx="1"/>
          </p:nvPr>
        </p:nvSpPr>
        <p:spPr>
          <a:xfrm>
            <a:off x="457200" y="2304617"/>
            <a:ext cx="8229600" cy="4056711"/>
          </a:xfrm>
          <a:prstGeom prst="rect">
            <a:avLst/>
          </a:prstGeom>
          <a:ln>
            <a:no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30277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3080662"/>
            <a:ext cx="8229600" cy="3280666"/>
          </a:xfrm>
        </p:spPr>
        <p:txBody>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0"/>
          </p:nvPr>
        </p:nvSpPr>
        <p:spPr>
          <a:xfrm>
            <a:off x="457200" y="2209800"/>
            <a:ext cx="8229600" cy="706246"/>
          </a:xfrm>
        </p:spPr>
        <p:txBody>
          <a:bodyPr>
            <a:normAutofit/>
          </a:bodyPr>
          <a:lstStyle>
            <a:lvl2pPr marL="457200" indent="0" algn="ctr">
              <a:buNone/>
              <a:defRPr sz="3600"/>
            </a:lvl2pPr>
          </a:lstStyle>
          <a:p>
            <a:pPr lvl="1"/>
            <a:endParaRPr lang="en-US" dirty="0"/>
          </a:p>
        </p:txBody>
      </p:sp>
    </p:spTree>
    <p:extLst>
      <p:ext uri="{BB962C8B-B14F-4D97-AF65-F5344CB8AC3E}">
        <p14:creationId xmlns:p14="http://schemas.microsoft.com/office/powerpoint/2010/main" val="228684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1FD9D02-426E-46C9-9EE9-0DE1EF8B2838}" type="datetime1">
              <a:rPr lang="en-US" smtClean="0"/>
              <a:pPr/>
              <a:t>11/13/2019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9055178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461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304617"/>
            <a:ext cx="8229600" cy="4056711"/>
          </a:xfrm>
          <a:prstGeom prst="rect">
            <a:avLst/>
          </a:prstGeom>
          <a:ln>
            <a:no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239067646"/>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7" r:id="rId4"/>
  </p:sldLayoutIdLst>
  <p:timing>
    <p:tnLst>
      <p:par>
        <p:cTn id="1" dur="indefinite" restart="never" nodeType="tmRoot"/>
      </p:par>
    </p:tnLst>
  </p:timing>
  <p:txStyles>
    <p:titleStyle>
      <a:lvl1pPr algn="ctr" defTabSz="457200" rtl="0" eaLnBrk="1" latinLnBrk="0" hangingPunct="1">
        <a:spcBef>
          <a:spcPct val="0"/>
        </a:spcBef>
        <a:buNone/>
        <a:defRPr sz="4800" kern="1200">
          <a:solidFill>
            <a:schemeClr val="accent1">
              <a:lumMod val="75000"/>
            </a:schemeClr>
          </a:solidFill>
          <a:latin typeface="Palatino"/>
          <a:ea typeface="+mj-ea"/>
          <a:cs typeface="Palatino"/>
        </a:defRPr>
      </a:lvl1pPr>
    </p:titleStyle>
    <p:body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363788"/>
            <a:ext cx="9144000" cy="781433"/>
          </a:xfrm>
        </p:spPr>
        <p:txBody>
          <a:bodyPr>
            <a:normAutofit/>
          </a:bodyPr>
          <a:lstStyle/>
          <a:p>
            <a:r>
              <a:rPr lang="en-US" sz="2000" dirty="0" smtClean="0">
                <a:solidFill>
                  <a:srgbClr val="FFFFFF"/>
                </a:solidFill>
              </a:rPr>
              <a:t>Providing Services in MO, KS, NE, OK and IA</a:t>
            </a:r>
            <a:endParaRPr lang="en-US" sz="2000" dirty="0">
              <a:solidFill>
                <a:srgbClr val="FFFFFF"/>
              </a:solidFill>
            </a:endParaRPr>
          </a:p>
        </p:txBody>
      </p:sp>
      <p:sp>
        <p:nvSpPr>
          <p:cNvPr id="5" name="Subtitle 2"/>
          <p:cNvSpPr txBox="1">
            <a:spLocks/>
          </p:cNvSpPr>
          <p:nvPr/>
        </p:nvSpPr>
        <p:spPr>
          <a:xfrm>
            <a:off x="1371600" y="4771899"/>
            <a:ext cx="6400800" cy="1651309"/>
          </a:xfrm>
          <a:prstGeom prst="rect">
            <a:avLst/>
          </a:prstGeom>
        </p:spPr>
        <p:txBody>
          <a:bodyPr>
            <a:normAutofit/>
          </a:bodyPr>
          <a:lstStyle>
            <a:lvl1pPr marL="0" indent="0" algn="ctr" defTabSz="457200" rtl="0" eaLnBrk="1" latinLnBrk="0" hangingPunct="1">
              <a:spcBef>
                <a:spcPct val="20000"/>
              </a:spcBef>
              <a:buFont typeface="Arial"/>
              <a:buNone/>
              <a:defRPr sz="1600" kern="1200" baseline="0">
                <a:solidFill>
                  <a:srgbClr val="FFFFFF"/>
                </a:solidFill>
                <a:latin typeface="Arial"/>
                <a:ea typeface="+mn-ea"/>
                <a:cs typeface="Arial"/>
              </a:defRPr>
            </a:lvl1pPr>
            <a:lvl2pPr marL="457200" indent="0" algn="ctr" defTabSz="457200" rtl="0" eaLnBrk="1" latinLnBrk="0" hangingPunct="1">
              <a:spcBef>
                <a:spcPct val="20000"/>
              </a:spcBef>
              <a:buFont typeface="Arial"/>
              <a:buNone/>
              <a:defRPr sz="22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30000"/>
              </a:lnSpc>
            </a:pPr>
            <a:r>
              <a:rPr lang="en-US" dirty="0" smtClean="0"/>
              <a:t>PO Box 12890, Overland Park, KS 66282</a:t>
            </a:r>
          </a:p>
          <a:p>
            <a:r>
              <a:rPr lang="en-US" dirty="0" smtClean="0"/>
              <a:t>Phone: 913.648.0233 | Fax: 913.648.0057</a:t>
            </a:r>
          </a:p>
          <a:p>
            <a:r>
              <a:rPr lang="en-US" dirty="0" err="1" smtClean="0"/>
              <a:t>barbh@arcare.org</a:t>
            </a:r>
            <a:endParaRPr lang="en-US" dirty="0" smtClean="0"/>
          </a:p>
          <a:p>
            <a:r>
              <a:rPr lang="en-US" dirty="0" err="1" smtClean="0"/>
              <a:t>www.arcare.org</a:t>
            </a:r>
            <a:endParaRPr lang="en-US" dirty="0"/>
          </a:p>
        </p:txBody>
      </p:sp>
      <p:sp>
        <p:nvSpPr>
          <p:cNvPr id="6" name="Title 1"/>
          <p:cNvSpPr txBox="1">
            <a:spLocks/>
          </p:cNvSpPr>
          <p:nvPr/>
        </p:nvSpPr>
        <p:spPr>
          <a:xfrm>
            <a:off x="685800" y="3124200"/>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endParaRPr lang="en-US" sz="1800" i="1" dirty="0">
              <a:solidFill>
                <a:prstClr val="white"/>
              </a:solidFill>
            </a:endParaRPr>
          </a:p>
        </p:txBody>
      </p:sp>
      <p:sp>
        <p:nvSpPr>
          <p:cNvPr id="7" name="Title 1"/>
          <p:cNvSpPr txBox="1">
            <a:spLocks/>
          </p:cNvSpPr>
          <p:nvPr/>
        </p:nvSpPr>
        <p:spPr>
          <a:xfrm>
            <a:off x="685800" y="3810000"/>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r>
              <a:rPr lang="en-US" sz="2200" dirty="0" smtClean="0">
                <a:solidFill>
                  <a:prstClr val="white"/>
                </a:solidFill>
              </a:rPr>
              <a:t>Nov. 14, 2019</a:t>
            </a:r>
            <a:endParaRPr lang="en-US" sz="1800" dirty="0">
              <a:solidFill>
                <a:prstClr val="white"/>
              </a:solidFill>
            </a:endParaRPr>
          </a:p>
        </p:txBody>
      </p:sp>
    </p:spTree>
    <p:extLst>
      <p:ext uri="{BB962C8B-B14F-4D97-AF65-F5344CB8AC3E}">
        <p14:creationId xmlns:p14="http://schemas.microsoft.com/office/powerpoint/2010/main" val="267765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6138"/>
            <a:ext cx="9144000" cy="1143000"/>
          </a:xfrm>
        </p:spPr>
        <p:txBody>
          <a:bodyPr>
            <a:normAutofit/>
          </a:bodyPr>
          <a:lstStyle/>
          <a:p>
            <a:r>
              <a:rPr lang="en-US" dirty="0" smtClean="0"/>
              <a:t>Representative Payee Options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600" dirty="0" smtClean="0"/>
              <a:t>Organizational Representative Payee</a:t>
            </a:r>
          </a:p>
          <a:p>
            <a:r>
              <a:rPr lang="en-US" sz="3400" dirty="0" smtClean="0"/>
              <a:t>Social service agencies, institutions, an official of a state or local government agency, or a financial organization</a:t>
            </a:r>
          </a:p>
          <a:p>
            <a:r>
              <a:rPr lang="en-US" sz="3400" dirty="0" smtClean="0"/>
              <a:t>Fee for Service Payees</a:t>
            </a:r>
          </a:p>
          <a:p>
            <a:pPr lvl="1"/>
            <a:r>
              <a:rPr lang="en-US" sz="3400" dirty="0" smtClean="0"/>
              <a:t>Permitted to charge the beneficiary a fee for service</a:t>
            </a:r>
          </a:p>
          <a:p>
            <a:pPr lvl="1"/>
            <a:r>
              <a:rPr lang="en-US" sz="3400" dirty="0" smtClean="0"/>
              <a:t>Fee is regulated by the SSA (</a:t>
            </a:r>
            <a:r>
              <a:rPr lang="en-US" sz="2600" dirty="0" smtClean="0"/>
              <a:t>currently $40/month</a:t>
            </a:r>
            <a:r>
              <a:rPr lang="en-US" sz="3400" dirty="0" smtClean="0"/>
              <a:t>)</a:t>
            </a:r>
          </a:p>
          <a:p>
            <a:pPr lvl="1"/>
            <a:r>
              <a:rPr lang="en-US" sz="3400" dirty="0" smtClean="0"/>
              <a:t>Payee must file a request and be approved before charging a fee for service</a:t>
            </a:r>
          </a:p>
        </p:txBody>
      </p:sp>
    </p:spTree>
    <p:extLst>
      <p:ext uri="{BB962C8B-B14F-4D97-AF65-F5344CB8AC3E}">
        <p14:creationId xmlns:p14="http://schemas.microsoft.com/office/powerpoint/2010/main" val="194660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Representative Payee Options</a:t>
            </a:r>
          </a:p>
        </p:txBody>
      </p:sp>
      <p:sp>
        <p:nvSpPr>
          <p:cNvPr id="5" name="Content Placeholder 4"/>
          <p:cNvSpPr txBox="1">
            <a:spLocks/>
          </p:cNvSpPr>
          <p:nvPr/>
        </p:nvSpPr>
        <p:spPr>
          <a:xfrm>
            <a:off x="457200" y="2410211"/>
            <a:ext cx="8229600" cy="3815224"/>
          </a:xfrm>
          <a:prstGeom prst="rect">
            <a:avLst/>
          </a:prstGeom>
        </p:spPr>
        <p:txBody>
          <a:bodyPr>
            <a:normAutofit/>
          </a:bodyPr>
          <a:lst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69863" indent="0" algn="ctr">
              <a:buFont typeface="Arial"/>
              <a:buNone/>
              <a:defRPr/>
            </a:pPr>
            <a:r>
              <a:rPr lang="en-US" sz="3800" b="1" dirty="0" smtClean="0">
                <a:solidFill>
                  <a:srgbClr val="24B4B7"/>
                </a:solidFill>
              </a:rPr>
              <a:t>NOTE:</a:t>
            </a:r>
          </a:p>
          <a:p>
            <a:pPr marL="169863" indent="0" algn="ctr">
              <a:buFont typeface="Arial"/>
              <a:buNone/>
              <a:defRPr/>
            </a:pPr>
            <a:r>
              <a:rPr lang="en-US" sz="3600" dirty="0" smtClean="0"/>
              <a:t>Having a power of attorney or a joint bank account with the beneficiary is not the same thing as having a representative payee.</a:t>
            </a:r>
            <a:endParaRPr lang="en-US" sz="3600" dirty="0"/>
          </a:p>
        </p:txBody>
      </p:sp>
    </p:spTree>
    <p:extLst>
      <p:ext uri="{BB962C8B-B14F-4D97-AF65-F5344CB8AC3E}">
        <p14:creationId xmlns:p14="http://schemas.microsoft.com/office/powerpoint/2010/main" val="2302077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Who Needs a Representative Payee?</a:t>
            </a:r>
            <a:endParaRPr lang="en-US" sz="4400" dirty="0"/>
          </a:p>
        </p:txBody>
      </p:sp>
      <p:sp>
        <p:nvSpPr>
          <p:cNvPr id="3" name="Content Placeholder 2"/>
          <p:cNvSpPr>
            <a:spLocks noGrp="1"/>
          </p:cNvSpPr>
          <p:nvPr>
            <p:ph idx="1"/>
          </p:nvPr>
        </p:nvSpPr>
        <p:spPr>
          <a:xfrm>
            <a:off x="457200" y="2304790"/>
            <a:ext cx="8229600" cy="3870542"/>
          </a:xfrm>
        </p:spPr>
        <p:txBody>
          <a:bodyPr>
            <a:noAutofit/>
          </a:bodyPr>
          <a:lstStyle/>
          <a:p>
            <a:pPr>
              <a:defRPr/>
            </a:pPr>
            <a:r>
              <a:rPr lang="en-US" sz="2800" dirty="0" smtClean="0"/>
              <a:t>Having a representative payee is not an option or a choice.</a:t>
            </a:r>
            <a:endParaRPr lang="en-US" sz="2800" dirty="0"/>
          </a:p>
          <a:p>
            <a:pPr>
              <a:defRPr/>
            </a:pPr>
            <a:r>
              <a:rPr lang="en-US" sz="2800" dirty="0" smtClean="0"/>
              <a:t>A form from SSA (SSA 787) must be signed by a doctor or medical officer.</a:t>
            </a:r>
            <a:endParaRPr lang="en-US" sz="2800" dirty="0"/>
          </a:p>
          <a:p>
            <a:pPr>
              <a:defRPr/>
            </a:pPr>
            <a:r>
              <a:rPr lang="en-US" sz="2800" dirty="0" smtClean="0"/>
              <a:t>SSA appoints a representative payee when a beneficiary is determined incapable of managing or directing someone else to manage his/her Social Security and/or SSI payments.</a:t>
            </a:r>
            <a:endParaRPr lang="en-US" sz="2800" dirty="0"/>
          </a:p>
        </p:txBody>
      </p:sp>
    </p:spTree>
    <p:extLst>
      <p:ext uri="{BB962C8B-B14F-4D97-AF65-F5344CB8AC3E}">
        <p14:creationId xmlns:p14="http://schemas.microsoft.com/office/powerpoint/2010/main" val="3156024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Arcare</a:t>
            </a:r>
            <a:r>
              <a:rPr lang="en-US" dirty="0"/>
              <a:t> </a:t>
            </a:r>
            <a:r>
              <a:rPr lang="en-US" dirty="0" smtClean="0"/>
              <a:t>Representative Payee</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Charges the regulated fee of $43/month for service.</a:t>
            </a:r>
            <a:endParaRPr lang="en-US" dirty="0"/>
          </a:p>
          <a:p>
            <a:pPr>
              <a:defRPr/>
            </a:pPr>
            <a:r>
              <a:rPr lang="en-US" dirty="0" smtClean="0"/>
              <a:t>Develops a budget for meeting an individual’s needs. Per Social Security requirements, basic needs (food and shelter) are priority.</a:t>
            </a:r>
            <a:endParaRPr lang="en-US" dirty="0"/>
          </a:p>
          <a:p>
            <a:pPr>
              <a:defRPr/>
            </a:pPr>
            <a:r>
              <a:rPr lang="en-US" dirty="0" smtClean="0"/>
              <a:t>Puts money on a debit card for spending and groceries weekly or monthly.</a:t>
            </a:r>
            <a:endParaRPr lang="en-US" dirty="0"/>
          </a:p>
          <a:p>
            <a:pPr>
              <a:defRPr/>
            </a:pPr>
            <a:r>
              <a:rPr lang="en-US" dirty="0" smtClean="0"/>
              <a:t>Works closely with the individual and/or case manager.</a:t>
            </a:r>
            <a:endParaRPr lang="en-US" dirty="0"/>
          </a:p>
          <a:p>
            <a:pPr>
              <a:defRPr/>
            </a:pPr>
            <a:r>
              <a:rPr lang="en-US" dirty="0" smtClean="0"/>
              <a:t>Sees clients by appointment only.</a:t>
            </a:r>
            <a:endParaRPr lang="en-US" dirty="0"/>
          </a:p>
        </p:txBody>
      </p:sp>
      <p:sp>
        <p:nvSpPr>
          <p:cNvPr id="4" name="Content Placeholder 3"/>
          <p:cNvSpPr>
            <a:spLocks noGrp="1"/>
          </p:cNvSpPr>
          <p:nvPr>
            <p:ph idx="10"/>
          </p:nvPr>
        </p:nvSpPr>
        <p:spPr/>
        <p:txBody>
          <a:bodyPr>
            <a:normAutofit/>
          </a:bodyPr>
          <a:lstStyle/>
          <a:p>
            <a:pPr marL="0" indent="0">
              <a:buNone/>
            </a:pPr>
            <a:r>
              <a:rPr lang="en-US" sz="3200" dirty="0" smtClean="0"/>
              <a:t>As an organizational payee, </a:t>
            </a:r>
            <a:r>
              <a:rPr lang="en-US" sz="3200" dirty="0" err="1" smtClean="0"/>
              <a:t>Arcare</a:t>
            </a:r>
            <a:r>
              <a:rPr lang="en-US" sz="3200" dirty="0" smtClean="0"/>
              <a:t>:</a:t>
            </a:r>
            <a:endParaRPr lang="en-US" sz="3200" dirty="0"/>
          </a:p>
        </p:txBody>
      </p:sp>
    </p:spTree>
    <p:extLst>
      <p:ext uri="{BB962C8B-B14F-4D97-AF65-F5344CB8AC3E}">
        <p14:creationId xmlns:p14="http://schemas.microsoft.com/office/powerpoint/2010/main" val="3551945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363788"/>
            <a:ext cx="9144000" cy="787400"/>
          </a:xfrm>
        </p:spPr>
        <p:txBody>
          <a:bodyPr>
            <a:normAutofit fontScale="90000"/>
          </a:bodyPr>
          <a:lstStyle/>
          <a:p>
            <a:r>
              <a:rPr lang="en-US" dirty="0" smtClean="0">
                <a:solidFill>
                  <a:srgbClr val="FFFFFF"/>
                </a:solidFill>
              </a:rPr>
              <a:t>Special Needs Trust Program</a:t>
            </a:r>
            <a:endParaRPr lang="en-US" dirty="0">
              <a:solidFill>
                <a:srgbClr val="FFFFFF"/>
              </a:solidFill>
            </a:endParaRPr>
          </a:p>
        </p:txBody>
      </p:sp>
      <p:sp>
        <p:nvSpPr>
          <p:cNvPr id="5" name="Subtitle 2"/>
          <p:cNvSpPr txBox="1">
            <a:spLocks/>
          </p:cNvSpPr>
          <p:nvPr/>
        </p:nvSpPr>
        <p:spPr>
          <a:xfrm>
            <a:off x="1371600" y="4771899"/>
            <a:ext cx="6400800" cy="1651309"/>
          </a:xfrm>
          <a:prstGeom prst="rect">
            <a:avLst/>
          </a:prstGeom>
        </p:spPr>
        <p:txBody>
          <a:bodyPr>
            <a:normAutofit/>
          </a:bodyPr>
          <a:lstStyle>
            <a:lvl1pPr marL="0" indent="0" algn="ctr" defTabSz="457200" rtl="0" eaLnBrk="1" latinLnBrk="0" hangingPunct="1">
              <a:spcBef>
                <a:spcPct val="20000"/>
              </a:spcBef>
              <a:buFont typeface="Arial"/>
              <a:buNone/>
              <a:defRPr sz="1600" kern="1200" baseline="0">
                <a:solidFill>
                  <a:srgbClr val="FFFFFF"/>
                </a:solidFill>
                <a:latin typeface="Arial"/>
                <a:ea typeface="+mn-ea"/>
                <a:cs typeface="Arial"/>
              </a:defRPr>
            </a:lvl1pPr>
            <a:lvl2pPr marL="457200" indent="0" algn="ctr" defTabSz="457200" rtl="0" eaLnBrk="1" latinLnBrk="0" hangingPunct="1">
              <a:spcBef>
                <a:spcPct val="20000"/>
              </a:spcBef>
              <a:buFont typeface="Arial"/>
              <a:buNone/>
              <a:defRPr sz="22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900" i="1" dirty="0" smtClean="0"/>
              <a:t>Serving KS, MO, OK, NE and IA</a:t>
            </a:r>
          </a:p>
          <a:p>
            <a:pPr>
              <a:lnSpc>
                <a:spcPct val="130000"/>
              </a:lnSpc>
            </a:pPr>
            <a:r>
              <a:rPr lang="en-US" dirty="0" smtClean="0"/>
              <a:t>8417 Santa Fe Drive, Suite 107, Overland Park, KS 66212</a:t>
            </a:r>
          </a:p>
          <a:p>
            <a:r>
              <a:rPr lang="en-US" dirty="0" smtClean="0"/>
              <a:t>Phone: 913.648.0233 | Fax: 913.648.0057</a:t>
            </a:r>
          </a:p>
          <a:p>
            <a:r>
              <a:rPr lang="en-US" dirty="0" err="1" smtClean="0"/>
              <a:t>barbh@arcare.org</a:t>
            </a:r>
            <a:endParaRPr lang="en-US" dirty="0" smtClean="0"/>
          </a:p>
          <a:p>
            <a:r>
              <a:rPr lang="en-US" dirty="0" err="1" smtClean="0"/>
              <a:t>www.arcare.org</a:t>
            </a:r>
            <a:endParaRPr lang="en-US" dirty="0"/>
          </a:p>
        </p:txBody>
      </p:sp>
      <p:sp>
        <p:nvSpPr>
          <p:cNvPr id="6" name="Title 1"/>
          <p:cNvSpPr txBox="1">
            <a:spLocks/>
          </p:cNvSpPr>
          <p:nvPr/>
        </p:nvSpPr>
        <p:spPr>
          <a:xfrm>
            <a:off x="685800" y="3124200"/>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r>
              <a:rPr lang="en-US" sz="2200" i="1" u="none" dirty="0" smtClean="0"/>
              <a:t>Presented</a:t>
            </a:r>
            <a:r>
              <a:rPr lang="en-US" sz="2200" i="1" u="none" baseline="0" dirty="0" smtClean="0"/>
              <a:t> by Barb Helm</a:t>
            </a:r>
            <a:r>
              <a:rPr lang="en-US" sz="1800" i="1" u="none" baseline="0" dirty="0" smtClean="0"/>
              <a:t>, </a:t>
            </a:r>
            <a:r>
              <a:rPr lang="en-US" sz="1600" i="1" u="none" baseline="0" dirty="0" smtClean="0"/>
              <a:t>LBSW, Executive Director, </a:t>
            </a:r>
            <a:r>
              <a:rPr lang="en-US" sz="1600" i="1" u="none" baseline="0" dirty="0" err="1" smtClean="0"/>
              <a:t>Arcare</a:t>
            </a:r>
            <a:r>
              <a:rPr lang="en-US" sz="1600" i="1" u="none" baseline="0" dirty="0" smtClean="0"/>
              <a:t>, Inc</a:t>
            </a:r>
            <a:r>
              <a:rPr lang="en-US" sz="1800" i="1" u="none" baseline="0" dirty="0" smtClean="0"/>
              <a:t>.</a:t>
            </a:r>
            <a:endParaRPr lang="en-US" sz="1800" i="1" u="none" dirty="0"/>
          </a:p>
        </p:txBody>
      </p:sp>
      <p:sp>
        <p:nvSpPr>
          <p:cNvPr id="7" name="Title 1"/>
          <p:cNvSpPr txBox="1">
            <a:spLocks/>
          </p:cNvSpPr>
          <p:nvPr/>
        </p:nvSpPr>
        <p:spPr>
          <a:xfrm>
            <a:off x="685800" y="3810000"/>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r>
              <a:rPr lang="en-US" sz="2200" u="none" dirty="0" smtClean="0"/>
              <a:t>April 24, 2014</a:t>
            </a:r>
            <a:endParaRPr lang="en-US" sz="1800" u="none" dirty="0"/>
          </a:p>
        </p:txBody>
      </p:sp>
    </p:spTree>
    <p:extLst>
      <p:ext uri="{BB962C8B-B14F-4D97-AF65-F5344CB8AC3E}">
        <p14:creationId xmlns:p14="http://schemas.microsoft.com/office/powerpoint/2010/main" val="351703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effectLst/>
              </a:rPr>
              <a:t>Why a Special Needs Trust?</a:t>
            </a:r>
            <a:endParaRPr lang="en-US" sz="4300" dirty="0"/>
          </a:p>
        </p:txBody>
      </p:sp>
      <p:sp>
        <p:nvSpPr>
          <p:cNvPr id="3" name="Content Placeholder 2"/>
          <p:cNvSpPr>
            <a:spLocks noGrp="1"/>
          </p:cNvSpPr>
          <p:nvPr>
            <p:ph idx="1"/>
          </p:nvPr>
        </p:nvSpPr>
        <p:spPr>
          <a:xfrm>
            <a:off x="457200" y="3080662"/>
            <a:ext cx="8229600" cy="3280666"/>
          </a:xfrm>
        </p:spPr>
        <p:txBody>
          <a:bodyPr>
            <a:normAutofit/>
          </a:bodyPr>
          <a:lstStyle/>
          <a:p>
            <a:pPr marL="169863" indent="0" algn="ctr">
              <a:buNone/>
              <a:defRPr/>
            </a:pPr>
            <a:r>
              <a:rPr lang="en-US" sz="4000" dirty="0" smtClean="0">
                <a:solidFill>
                  <a:srgbClr val="24B4B7"/>
                </a:solidFill>
              </a:rPr>
              <a:t>&lt; </a:t>
            </a:r>
            <a:r>
              <a:rPr lang="en-US" dirty="0" smtClean="0"/>
              <a:t>$</a:t>
            </a:r>
            <a:r>
              <a:rPr lang="en-US" dirty="0"/>
              <a:t>2,000 = </a:t>
            </a:r>
            <a:r>
              <a:rPr lang="en-US" dirty="0" smtClean="0"/>
              <a:t>Kansas Medicaid</a:t>
            </a:r>
            <a:r>
              <a:rPr lang="en-US" dirty="0"/>
              <a:t>/ SSI</a:t>
            </a:r>
          </a:p>
          <a:p>
            <a:pPr marL="169863" indent="0" algn="ctr">
              <a:buNone/>
              <a:defRPr/>
            </a:pPr>
            <a:r>
              <a:rPr lang="en-US" sz="4000" dirty="0">
                <a:solidFill>
                  <a:srgbClr val="24B4B7"/>
                </a:solidFill>
              </a:rPr>
              <a:t>&lt; </a:t>
            </a:r>
            <a:r>
              <a:rPr lang="en-US" dirty="0" smtClean="0"/>
              <a:t>$3,000 </a:t>
            </a:r>
            <a:r>
              <a:rPr lang="en-US" dirty="0"/>
              <a:t>= </a:t>
            </a:r>
            <a:r>
              <a:rPr lang="en-US" dirty="0" smtClean="0"/>
              <a:t>Medicaid in Missouri</a:t>
            </a:r>
            <a:r>
              <a:rPr lang="en-US" dirty="0"/>
              <a:t/>
            </a:r>
            <a:br>
              <a:rPr lang="en-US" dirty="0"/>
            </a:br>
            <a:endParaRPr lang="en-US" dirty="0" smtClean="0"/>
          </a:p>
          <a:p>
            <a:pPr marL="169863" indent="0" algn="ctr">
              <a:buNone/>
              <a:defRPr/>
            </a:pPr>
            <a:r>
              <a:rPr lang="en-US" dirty="0" smtClean="0">
                <a:sym typeface="Webdings" pitchFamily="18" charset="2"/>
              </a:rPr>
              <a:t>Trustee </a:t>
            </a:r>
            <a:r>
              <a:rPr lang="en-US" dirty="0">
                <a:sym typeface="Webdings" pitchFamily="18" charset="2"/>
              </a:rPr>
              <a:t>uses complete discretion to </a:t>
            </a:r>
            <a:r>
              <a:rPr lang="en-US" dirty="0">
                <a:solidFill>
                  <a:srgbClr val="C00000"/>
                </a:solidFill>
                <a:sym typeface="Webdings" pitchFamily="18" charset="2"/>
              </a:rPr>
              <a:t>protect</a:t>
            </a:r>
            <a:r>
              <a:rPr lang="en-US" dirty="0">
                <a:sym typeface="Webdings" pitchFamily="18" charset="2"/>
              </a:rPr>
              <a:t> the individual from </a:t>
            </a:r>
            <a:r>
              <a:rPr lang="en-US" dirty="0">
                <a:solidFill>
                  <a:srgbClr val="C00000"/>
                </a:solidFill>
                <a:sym typeface="Webdings" pitchFamily="18" charset="2"/>
              </a:rPr>
              <a:t>exploitation</a:t>
            </a:r>
            <a:r>
              <a:rPr lang="en-US" dirty="0">
                <a:sym typeface="Webdings" pitchFamily="18" charset="2"/>
              </a:rPr>
              <a:t> and </a:t>
            </a:r>
            <a:r>
              <a:rPr lang="en-US" dirty="0">
                <a:solidFill>
                  <a:srgbClr val="C00000"/>
                </a:solidFill>
                <a:sym typeface="Webdings" pitchFamily="18" charset="2"/>
              </a:rPr>
              <a:t>poor decision </a:t>
            </a:r>
            <a:r>
              <a:rPr lang="en-US" dirty="0" smtClean="0">
                <a:solidFill>
                  <a:srgbClr val="C00000"/>
                </a:solidFill>
                <a:sym typeface="Webdings" pitchFamily="18" charset="2"/>
              </a:rPr>
              <a:t>making.</a:t>
            </a:r>
            <a:endParaRPr lang="en-US" dirty="0">
              <a:sym typeface="Webdings" pitchFamily="18" charset="2"/>
            </a:endParaRPr>
          </a:p>
        </p:txBody>
      </p:sp>
      <p:sp>
        <p:nvSpPr>
          <p:cNvPr id="5" name="Content Placeholder 4"/>
          <p:cNvSpPr>
            <a:spLocks noGrp="1"/>
          </p:cNvSpPr>
          <p:nvPr>
            <p:ph idx="10"/>
          </p:nvPr>
        </p:nvSpPr>
        <p:spPr/>
        <p:txBody>
          <a:bodyPr>
            <a:normAutofit/>
          </a:bodyPr>
          <a:lstStyle/>
          <a:p>
            <a:pPr marL="169863" indent="0" algn="ctr">
              <a:buNone/>
              <a:defRPr/>
            </a:pPr>
            <a:r>
              <a:rPr lang="en-US" sz="3800" dirty="0">
                <a:solidFill>
                  <a:srgbClr val="24B4B7"/>
                </a:solidFill>
              </a:rPr>
              <a:t>Protects Public Benefits</a:t>
            </a:r>
          </a:p>
        </p:txBody>
      </p:sp>
    </p:spTree>
    <p:extLst>
      <p:ext uri="{BB962C8B-B14F-4D97-AF65-F5344CB8AC3E}">
        <p14:creationId xmlns:p14="http://schemas.microsoft.com/office/powerpoint/2010/main" val="2742188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6138"/>
            <a:ext cx="9144000" cy="1143000"/>
          </a:xfrm>
          <a:effectLst/>
        </p:spPr>
        <p:txBody>
          <a:bodyPr>
            <a:noAutofit/>
          </a:bodyPr>
          <a:lstStyle/>
          <a:p>
            <a:r>
              <a:rPr lang="en-US" sz="4300" dirty="0" smtClean="0"/>
              <a:t>Types of Special Needs Trusts</a:t>
            </a:r>
            <a:endParaRPr lang="en-US" sz="4300" dirty="0"/>
          </a:p>
        </p:txBody>
      </p:sp>
      <p:sp>
        <p:nvSpPr>
          <p:cNvPr id="3" name="Content Placeholder 2"/>
          <p:cNvSpPr>
            <a:spLocks noGrp="1"/>
          </p:cNvSpPr>
          <p:nvPr>
            <p:ph idx="4294967295"/>
          </p:nvPr>
        </p:nvSpPr>
        <p:spPr>
          <a:xfrm>
            <a:off x="457200" y="2410441"/>
            <a:ext cx="8229600" cy="3950887"/>
          </a:xfrm>
        </p:spPr>
        <p:txBody>
          <a:bodyPr>
            <a:normAutofit/>
          </a:bodyPr>
          <a:lstStyle/>
          <a:p>
            <a:pPr>
              <a:lnSpc>
                <a:spcPct val="120000"/>
              </a:lnSpc>
              <a:buClr>
                <a:srgbClr val="24B4B7"/>
              </a:buClr>
            </a:pPr>
            <a:r>
              <a:rPr lang="en-US" sz="3000" dirty="0" smtClean="0">
                <a:latin typeface="Arial" charset="0"/>
              </a:rPr>
              <a:t>Third-party SNT- funded by a third party usually parent, grandparent, sibling.</a:t>
            </a:r>
          </a:p>
          <a:p>
            <a:pPr>
              <a:lnSpc>
                <a:spcPct val="120000"/>
              </a:lnSpc>
              <a:buClr>
                <a:srgbClr val="24B4B7"/>
              </a:buClr>
            </a:pPr>
            <a:r>
              <a:rPr lang="en-US" sz="3000" dirty="0" smtClean="0">
                <a:latin typeface="Arial" charset="0"/>
              </a:rPr>
              <a:t>First Party SNT- funded by person with disability.</a:t>
            </a:r>
          </a:p>
        </p:txBody>
      </p:sp>
    </p:spTree>
    <p:extLst>
      <p:ext uri="{BB962C8B-B14F-4D97-AF65-F5344CB8AC3E}">
        <p14:creationId xmlns:p14="http://schemas.microsoft.com/office/powerpoint/2010/main" val="483602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Types of Special Needs Trusts</a:t>
            </a:r>
            <a:endParaRPr lang="en-US" sz="4300" dirty="0"/>
          </a:p>
        </p:txBody>
      </p:sp>
      <p:sp>
        <p:nvSpPr>
          <p:cNvPr id="5" name="Content Placeholder 4"/>
          <p:cNvSpPr>
            <a:spLocks noGrp="1"/>
          </p:cNvSpPr>
          <p:nvPr>
            <p:ph idx="4294967295"/>
          </p:nvPr>
        </p:nvSpPr>
        <p:spPr>
          <a:xfrm>
            <a:off x="457200" y="2114224"/>
            <a:ext cx="8229600" cy="3950887"/>
          </a:xfrm>
        </p:spPr>
        <p:txBody>
          <a:bodyPr>
            <a:normAutofit fontScale="92500" lnSpcReduction="10000"/>
          </a:bodyPr>
          <a:lstStyle/>
          <a:p>
            <a:pPr>
              <a:lnSpc>
                <a:spcPct val="90000"/>
              </a:lnSpc>
            </a:pPr>
            <a:r>
              <a:rPr lang="en-US" sz="2800" dirty="0" smtClean="0">
                <a:latin typeface="Arial" charset="0"/>
              </a:rPr>
              <a:t>Supplemental Needs Trust – Third-Party Funded </a:t>
            </a:r>
            <a:br>
              <a:rPr lang="en-US" sz="2800" dirty="0" smtClean="0">
                <a:latin typeface="Arial" charset="0"/>
              </a:rPr>
            </a:br>
            <a:r>
              <a:rPr lang="en-US" sz="2800" b="1" dirty="0" smtClean="0">
                <a:latin typeface="Arial" charset="0"/>
              </a:rPr>
              <a:t>Proactive</a:t>
            </a:r>
            <a:r>
              <a:rPr lang="en-US" sz="2800" dirty="0" smtClean="0">
                <a:latin typeface="Arial" charset="0"/>
              </a:rPr>
              <a:t> Tool – </a:t>
            </a:r>
            <a:r>
              <a:rPr lang="en-US" sz="2800" dirty="0" err="1" smtClean="0">
                <a:latin typeface="Arial" charset="0"/>
              </a:rPr>
              <a:t>Arcare</a:t>
            </a:r>
            <a:r>
              <a:rPr lang="en-US" sz="2800" dirty="0" smtClean="0">
                <a:latin typeface="Arial" charset="0"/>
              </a:rPr>
              <a:t> Trust I.</a:t>
            </a:r>
          </a:p>
          <a:p>
            <a:pPr lvl="1">
              <a:lnSpc>
                <a:spcPct val="90000"/>
              </a:lnSpc>
            </a:pPr>
            <a:r>
              <a:rPr lang="en-US" dirty="0" smtClean="0">
                <a:latin typeface="Arial" charset="0"/>
              </a:rPr>
              <a:t>A trust created by a third party with the third party’s assets which are intended to be used for the beneficiary and will not be considered available for SSI/Medicaid purposes. </a:t>
            </a:r>
          </a:p>
          <a:p>
            <a:pPr>
              <a:lnSpc>
                <a:spcPct val="90000"/>
              </a:lnSpc>
            </a:pPr>
            <a:endParaRPr lang="en-US" dirty="0">
              <a:latin typeface="Arial" charset="0"/>
            </a:endParaRPr>
          </a:p>
          <a:p>
            <a:pPr>
              <a:lnSpc>
                <a:spcPct val="90000"/>
              </a:lnSpc>
            </a:pPr>
            <a:r>
              <a:rPr lang="en-US" sz="2800" dirty="0" smtClean="0">
                <a:latin typeface="Arial" charset="0"/>
              </a:rPr>
              <a:t>Payback Trust - Special Needs Trust – First Party - </a:t>
            </a:r>
            <a:r>
              <a:rPr lang="en-US" sz="2800" b="1" dirty="0" smtClean="0">
                <a:latin typeface="Arial" charset="0"/>
              </a:rPr>
              <a:t>Reactive</a:t>
            </a:r>
            <a:r>
              <a:rPr lang="en-US" sz="2800" dirty="0" smtClean="0">
                <a:latin typeface="Arial" charset="0"/>
              </a:rPr>
              <a:t> Tool</a:t>
            </a:r>
          </a:p>
          <a:p>
            <a:pPr lvl="1">
              <a:lnSpc>
                <a:spcPct val="90000"/>
              </a:lnSpc>
            </a:pPr>
            <a:r>
              <a:rPr lang="en-US" dirty="0" smtClean="0">
                <a:latin typeface="Arial" charset="0"/>
              </a:rPr>
              <a:t>A trust created by a Medicaid/SSI recipient using their own assets. The assets in the trust are not considered available for SSI/Medicaid purposes.</a:t>
            </a:r>
          </a:p>
          <a:p>
            <a:pPr lvl="2">
              <a:lnSpc>
                <a:spcPct val="90000"/>
              </a:lnSpc>
            </a:pPr>
            <a:r>
              <a:rPr lang="en-US" dirty="0" smtClean="0">
                <a:latin typeface="Arial" charset="0"/>
              </a:rPr>
              <a:t>Private - (d)(4)(A) – Stand Alone</a:t>
            </a:r>
          </a:p>
          <a:p>
            <a:pPr lvl="2">
              <a:lnSpc>
                <a:spcPct val="90000"/>
              </a:lnSpc>
            </a:pPr>
            <a:r>
              <a:rPr lang="en-US" dirty="0" smtClean="0">
                <a:latin typeface="Arial" charset="0"/>
              </a:rPr>
              <a:t>Pooled - (d)(4)(C)</a:t>
            </a:r>
            <a:endParaRPr lang="en-US" dirty="0">
              <a:latin typeface="Arial" charset="0"/>
            </a:endParaRPr>
          </a:p>
        </p:txBody>
      </p:sp>
    </p:spTree>
    <p:extLst>
      <p:ext uri="{BB962C8B-B14F-4D97-AF65-F5344CB8AC3E}">
        <p14:creationId xmlns:p14="http://schemas.microsoft.com/office/powerpoint/2010/main" val="906913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all" dirty="0" smtClean="0"/>
              <a:t>What is a Pooled Trust</a:t>
            </a:r>
            <a:endParaRPr lang="en-US" cap="all" dirty="0"/>
          </a:p>
        </p:txBody>
      </p:sp>
      <p:sp>
        <p:nvSpPr>
          <p:cNvPr id="3" name="Content Placeholder 2"/>
          <p:cNvSpPr>
            <a:spLocks noGrp="1"/>
          </p:cNvSpPr>
          <p:nvPr>
            <p:ph idx="1"/>
          </p:nvPr>
        </p:nvSpPr>
        <p:spPr/>
        <p:txBody>
          <a:bodyPr/>
          <a:lstStyle/>
          <a:p>
            <a:r>
              <a:rPr lang="en-US" dirty="0" smtClean="0"/>
              <a:t>Master Trust Document – Self-Settled or Third Party</a:t>
            </a:r>
          </a:p>
          <a:p>
            <a:r>
              <a:rPr lang="en-US" dirty="0" smtClean="0"/>
              <a:t>A Trust consisting of several sub-accounts, each for a specific beneficiary</a:t>
            </a:r>
          </a:p>
          <a:p>
            <a:r>
              <a:rPr lang="en-US" dirty="0" smtClean="0"/>
              <a:t>Contributions and disbursements are tracked separately for each sub-account</a:t>
            </a:r>
          </a:p>
          <a:p>
            <a:r>
              <a:rPr lang="en-US" dirty="0" smtClean="0"/>
              <a:t>Assets are pooled for investment and management purposes</a:t>
            </a:r>
            <a:endParaRPr lang="en-US" dirty="0"/>
          </a:p>
        </p:txBody>
      </p:sp>
    </p:spTree>
    <p:extLst>
      <p:ext uri="{BB962C8B-B14F-4D97-AF65-F5344CB8AC3E}">
        <p14:creationId xmlns:p14="http://schemas.microsoft.com/office/powerpoint/2010/main" val="39446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52994" y="976313"/>
            <a:ext cx="7543800" cy="1295400"/>
          </a:xfrm>
        </p:spPr>
        <p:txBody>
          <a:bodyPr/>
          <a:lstStyle/>
          <a:p>
            <a:r>
              <a:rPr lang="en-US" altLang="en-US" dirty="0" smtClean="0"/>
              <a:t>A Pooled Trust is a Trust </a:t>
            </a:r>
            <a:br>
              <a:rPr lang="en-US" altLang="en-US" dirty="0" smtClean="0"/>
            </a:br>
            <a:endParaRPr lang="en-US" altLang="en-US" sz="3000" dirty="0" smtClean="0"/>
          </a:p>
        </p:txBody>
      </p:sp>
      <p:sp>
        <p:nvSpPr>
          <p:cNvPr id="751619" name="Rectangle 3"/>
          <p:cNvSpPr>
            <a:spLocks noGrp="1" noChangeArrowheads="1"/>
          </p:cNvSpPr>
          <p:nvPr>
            <p:ph type="body" idx="1"/>
          </p:nvPr>
        </p:nvSpPr>
        <p:spPr>
          <a:xfrm>
            <a:off x="685800" y="1676400"/>
            <a:ext cx="5973763" cy="4114800"/>
          </a:xfrm>
        </p:spPr>
        <p:txBody>
          <a:bodyPr>
            <a:normAutofit/>
          </a:bodyPr>
          <a:lstStyle/>
          <a:p>
            <a:pPr>
              <a:lnSpc>
                <a:spcPct val="90000"/>
              </a:lnSpc>
            </a:pPr>
            <a:endParaRPr lang="en-US" altLang="en-US" dirty="0" smtClean="0"/>
          </a:p>
          <a:p>
            <a:pPr>
              <a:lnSpc>
                <a:spcPct val="90000"/>
              </a:lnSpc>
            </a:pPr>
            <a:r>
              <a:rPr lang="en-US" altLang="en-US" dirty="0" smtClean="0"/>
              <a:t>It is sometimes called a “master trust” because it contains the assets of many different individuals, each in separate accounts established by individuals, and each with a beneficiary. </a:t>
            </a:r>
          </a:p>
          <a:p>
            <a:pPr lvl="1">
              <a:lnSpc>
                <a:spcPct val="90000"/>
              </a:lnSpc>
            </a:pPr>
            <a:r>
              <a:rPr lang="en-US" altLang="en-US" dirty="0" smtClean="0"/>
              <a:t>By analogy, the pooled trust is like a bank that holds the assets of individual accountholders. </a:t>
            </a:r>
          </a:p>
        </p:txBody>
      </p:sp>
      <p:pic>
        <p:nvPicPr>
          <p:cNvPr id="30724" name="Picture 4" descr="j03310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828800"/>
            <a:ext cx="2709863"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0559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Arcare</a:t>
            </a:r>
            <a:r>
              <a:rPr lang="en-US" dirty="0" smtClean="0"/>
              <a:t> Inc.</a:t>
            </a:r>
            <a:br>
              <a:rPr lang="en-US" dirty="0" smtClean="0"/>
            </a:br>
            <a:r>
              <a:rPr lang="en-US" sz="3100" dirty="0" smtClean="0">
                <a:latin typeface="Times New Roman" panose="02020603050405020304" pitchFamily="18" charset="0"/>
              </a:rPr>
              <a:t>Est.</a:t>
            </a:r>
            <a:r>
              <a:rPr lang="en-US" sz="3100" dirty="0" smtClean="0"/>
              <a:t> 1982</a:t>
            </a:r>
            <a:endParaRPr lang="en-US" sz="3100" dirty="0"/>
          </a:p>
        </p:txBody>
      </p:sp>
      <p:sp>
        <p:nvSpPr>
          <p:cNvPr id="3" name="Content Placeholder 2"/>
          <p:cNvSpPr>
            <a:spLocks noGrp="1"/>
          </p:cNvSpPr>
          <p:nvPr>
            <p:ph idx="1"/>
          </p:nvPr>
        </p:nvSpPr>
        <p:spPr/>
        <p:txBody>
          <a:bodyPr>
            <a:normAutofit/>
          </a:bodyPr>
          <a:lstStyle/>
          <a:p>
            <a:r>
              <a:rPr lang="en-US" sz="5400" dirty="0" smtClean="0"/>
              <a:t>Life Care Planning</a:t>
            </a:r>
          </a:p>
          <a:p>
            <a:r>
              <a:rPr lang="en-US" sz="5400" dirty="0" smtClean="0"/>
              <a:t>Representative Payee </a:t>
            </a:r>
          </a:p>
          <a:p>
            <a:r>
              <a:rPr lang="en-US" sz="5400" dirty="0" smtClean="0"/>
              <a:t>Special Needs Trustee</a:t>
            </a:r>
            <a:endParaRPr lang="en-US" sz="5400" dirty="0"/>
          </a:p>
        </p:txBody>
      </p:sp>
    </p:spTree>
    <p:extLst>
      <p:ext uri="{BB962C8B-B14F-4D97-AF65-F5344CB8AC3E}">
        <p14:creationId xmlns:p14="http://schemas.microsoft.com/office/powerpoint/2010/main" val="1816123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solidFill>
                  <a:schemeClr val="tx1"/>
                </a:solidFill>
              </a:rPr>
              <a:t>POOLED TRUSTS</a:t>
            </a:r>
            <a:endParaRPr lang="en-US" dirty="0"/>
          </a:p>
        </p:txBody>
      </p:sp>
      <p:sp>
        <p:nvSpPr>
          <p:cNvPr id="3" name="Content Placeholder 2"/>
          <p:cNvSpPr>
            <a:spLocks noGrp="1"/>
          </p:cNvSpPr>
          <p:nvPr>
            <p:ph idx="1"/>
          </p:nvPr>
        </p:nvSpPr>
        <p:spPr>
          <a:xfrm>
            <a:off x="2514600" y="1828800"/>
            <a:ext cx="4343400" cy="606029"/>
          </a:xfrm>
          <a:ln>
            <a:miter lim="800000"/>
            <a:headEnd/>
            <a:tailEnd/>
          </a:ln>
          <a:extLst/>
        </p:spPr>
        <p:style>
          <a:lnRef idx="0">
            <a:scrgbClr r="0" g="0" b="0"/>
          </a:lnRef>
          <a:fillRef idx="1003">
            <a:schemeClr val="lt2"/>
          </a:fillRef>
          <a:effectRef idx="0">
            <a:scrgbClr r="0" g="0" b="0"/>
          </a:effectRef>
          <a:fontRef idx="major"/>
        </p:style>
        <p:txBody>
          <a:bodyPr>
            <a:normAutofit/>
          </a:bodyPr>
          <a:lstStyle/>
          <a:p>
            <a:pPr algn="ctr">
              <a:buNone/>
              <a:defRPr/>
            </a:pPr>
            <a:r>
              <a:rPr lang="en-US" b="1" dirty="0" smtClean="0">
                <a:solidFill>
                  <a:srgbClr val="C00000"/>
                </a:solidFill>
              </a:rPr>
              <a:t>What is a Pooled Trust?</a:t>
            </a:r>
            <a:endParaRPr lang="en-US" dirty="0" smtClean="0">
              <a:solidFill>
                <a:srgbClr val="C00000"/>
              </a:solidFill>
            </a:endParaRPr>
          </a:p>
          <a:p>
            <a:pPr algn="ctr">
              <a:buNone/>
              <a:defRPr/>
            </a:pPr>
            <a:endParaRPr lang="en-US" dirty="0">
              <a:solidFill>
                <a:srgbClr val="C00000"/>
              </a:solidFill>
            </a:endParaRPr>
          </a:p>
        </p:txBody>
      </p:sp>
      <p:sp>
        <p:nvSpPr>
          <p:cNvPr id="184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1pPr>
            <a:lvl2pPr marL="557213" indent="-214313">
              <a:spcBef>
                <a:spcPct val="20000"/>
              </a:spcBef>
              <a:buClr>
                <a:schemeClr val="accent1"/>
              </a:buClr>
              <a:buSzPct val="70000"/>
              <a:buFont typeface="Wingdings 2" panose="05020102010507070707" pitchFamily="18" charset="2"/>
              <a:buChar char=""/>
              <a:defRPr sz="2100">
                <a:solidFill>
                  <a:schemeClr val="tx2"/>
                </a:solidFill>
                <a:latin typeface="Franklin Gothic Book" panose="020B0503020102020204" pitchFamily="34" charset="0"/>
              </a:defRPr>
            </a:lvl2pPr>
            <a:lvl3pPr marL="857250" indent="-171450">
              <a:spcBef>
                <a:spcPct val="20000"/>
              </a:spcBef>
              <a:buClr>
                <a:schemeClr val="accent1"/>
              </a:buClr>
              <a:buSzPct val="70000"/>
              <a:buFont typeface="Wingdings 2" panose="05020102010507070707" pitchFamily="18" charset="2"/>
              <a:buChar char=""/>
              <a:defRPr sz="1800">
                <a:solidFill>
                  <a:schemeClr val="tx2"/>
                </a:solidFill>
                <a:latin typeface="Franklin Gothic Book" panose="020B0503020102020204" pitchFamily="34" charset="0"/>
              </a:defRPr>
            </a:lvl3pPr>
            <a:lvl4pPr marL="1200150" indent="-171450">
              <a:spcBef>
                <a:spcPct val="20000"/>
              </a:spcBef>
              <a:buClr>
                <a:schemeClr val="accent1"/>
              </a:buClr>
              <a:buSzPct val="70000"/>
              <a:buFont typeface="Wingdings 2" panose="05020102010507070707" pitchFamily="18" charset="2"/>
              <a:buChar char=""/>
              <a:defRPr sz="1500">
                <a:solidFill>
                  <a:schemeClr val="tx2"/>
                </a:solidFill>
                <a:latin typeface="Franklin Gothic Book" panose="020B0503020102020204" pitchFamily="34" charset="0"/>
              </a:defRPr>
            </a:lvl4pPr>
            <a:lvl5pPr marL="1543050" indent="-171450">
              <a:spcBef>
                <a:spcPct val="20000"/>
              </a:spcBef>
              <a:buClr>
                <a:schemeClr val="accent1"/>
              </a:buClr>
              <a:buSzPct val="60000"/>
              <a:buFont typeface="Wingdings 2" panose="05020102010507070707" pitchFamily="18" charset="2"/>
              <a:buChar char=""/>
              <a:defRPr sz="1500">
                <a:solidFill>
                  <a:schemeClr val="tx2"/>
                </a:solidFill>
                <a:latin typeface="Franklin Gothic Book" panose="020B0503020102020204" pitchFamily="34" charset="0"/>
              </a:defRPr>
            </a:lvl5pPr>
            <a:lvl6pPr marL="1885950" indent="-171450" eaLnBrk="0" fontAlgn="base" hangingPunct="0">
              <a:spcBef>
                <a:spcPct val="20000"/>
              </a:spcBef>
              <a:spcAft>
                <a:spcPct val="0"/>
              </a:spcAft>
              <a:buClr>
                <a:schemeClr val="accent1"/>
              </a:buClr>
              <a:buSzPct val="60000"/>
              <a:buFont typeface="Wingdings 2" panose="05020102010507070707" pitchFamily="18" charset="2"/>
              <a:buChar char=""/>
              <a:defRPr sz="1500">
                <a:solidFill>
                  <a:schemeClr val="tx2"/>
                </a:solidFill>
                <a:latin typeface="Franklin Gothic Book" panose="020B0503020102020204" pitchFamily="34" charset="0"/>
              </a:defRPr>
            </a:lvl6pPr>
            <a:lvl7pPr marL="2228850" indent="-171450" eaLnBrk="0" fontAlgn="base" hangingPunct="0">
              <a:spcBef>
                <a:spcPct val="20000"/>
              </a:spcBef>
              <a:spcAft>
                <a:spcPct val="0"/>
              </a:spcAft>
              <a:buClr>
                <a:schemeClr val="accent1"/>
              </a:buClr>
              <a:buSzPct val="60000"/>
              <a:buFont typeface="Wingdings 2" panose="05020102010507070707" pitchFamily="18" charset="2"/>
              <a:buChar char=""/>
              <a:defRPr sz="1500">
                <a:solidFill>
                  <a:schemeClr val="tx2"/>
                </a:solidFill>
                <a:latin typeface="Franklin Gothic Book" panose="020B0503020102020204" pitchFamily="34" charset="0"/>
              </a:defRPr>
            </a:lvl7pPr>
            <a:lvl8pPr marL="2571750" indent="-171450" eaLnBrk="0" fontAlgn="base" hangingPunct="0">
              <a:spcBef>
                <a:spcPct val="20000"/>
              </a:spcBef>
              <a:spcAft>
                <a:spcPct val="0"/>
              </a:spcAft>
              <a:buClr>
                <a:schemeClr val="accent1"/>
              </a:buClr>
              <a:buSzPct val="60000"/>
              <a:buFont typeface="Wingdings 2" panose="05020102010507070707" pitchFamily="18" charset="2"/>
              <a:buChar char=""/>
              <a:defRPr sz="1500">
                <a:solidFill>
                  <a:schemeClr val="tx2"/>
                </a:solidFill>
                <a:latin typeface="Franklin Gothic Book" panose="020B0503020102020204" pitchFamily="34" charset="0"/>
              </a:defRPr>
            </a:lvl8pPr>
            <a:lvl9pPr marL="2914650" indent="-171450" eaLnBrk="0" fontAlgn="base" hangingPunct="0">
              <a:spcBef>
                <a:spcPct val="20000"/>
              </a:spcBef>
              <a:spcAft>
                <a:spcPct val="0"/>
              </a:spcAft>
              <a:buClr>
                <a:schemeClr val="accent1"/>
              </a:buClr>
              <a:buSzPct val="60000"/>
              <a:buFont typeface="Wingdings 2" panose="05020102010507070707" pitchFamily="18" charset="2"/>
              <a:buChar char=""/>
              <a:defRPr sz="1500">
                <a:solidFill>
                  <a:schemeClr val="tx2"/>
                </a:solidFill>
                <a:latin typeface="Franklin Gothic Book" panose="020B0503020102020204" pitchFamily="34" charset="0"/>
              </a:defRPr>
            </a:lvl9pPr>
          </a:lstStyle>
          <a:p>
            <a:pPr>
              <a:spcBef>
                <a:spcPct val="0"/>
              </a:spcBef>
              <a:buClrTx/>
              <a:buSzTx/>
              <a:buFontTx/>
              <a:buNone/>
            </a:pPr>
            <a:fld id="{37B30752-F0A6-4D5F-9BE2-1F31D70A2EEF}" type="slidenum">
              <a:rPr lang="en-US" altLang="en-US" sz="900">
                <a:solidFill>
                  <a:srgbClr val="D38E27"/>
                </a:solidFill>
              </a:rPr>
              <a:pPr>
                <a:spcBef>
                  <a:spcPct val="0"/>
                </a:spcBef>
                <a:buClrTx/>
                <a:buSzTx/>
                <a:buFontTx/>
                <a:buNone/>
              </a:pPr>
              <a:t>20</a:t>
            </a:fld>
            <a:endParaRPr lang="en-US" altLang="en-US" sz="900">
              <a:solidFill>
                <a:srgbClr val="D38E27"/>
              </a:solidFill>
            </a:endParaRPr>
          </a:p>
        </p:txBody>
      </p:sp>
      <p:sp>
        <p:nvSpPr>
          <p:cNvPr id="18439" name="TextBox 4"/>
          <p:cNvSpPr txBox="1">
            <a:spLocks noChangeArrowheads="1"/>
          </p:cNvSpPr>
          <p:nvPr/>
        </p:nvSpPr>
        <p:spPr bwMode="auto">
          <a:xfrm>
            <a:off x="1771650" y="2457451"/>
            <a:ext cx="56578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 typeface="Wingdings" panose="05000000000000000000" pitchFamily="2" charset="2"/>
              <a:buChar char="Ø"/>
            </a:pPr>
            <a:r>
              <a:rPr lang="en-US" altLang="en-US" sz="1800">
                <a:solidFill>
                  <a:schemeClr val="tx1"/>
                </a:solidFill>
              </a:rPr>
              <a:t> </a:t>
            </a:r>
            <a:r>
              <a:rPr lang="en-US" altLang="en-US" sz="1800" b="1">
                <a:solidFill>
                  <a:schemeClr val="tx1"/>
                </a:solidFill>
                <a:latin typeface="Franklin Gothic Medium" panose="020B0603020102020204" pitchFamily="34" charset="0"/>
              </a:rPr>
              <a:t>A Trust consisting of several separate sub-accounts, 	each for a specific beneficiary</a:t>
            </a:r>
          </a:p>
        </p:txBody>
      </p:sp>
      <p:sp>
        <p:nvSpPr>
          <p:cNvPr id="13320" name="TextBox 5"/>
          <p:cNvSpPr txBox="1">
            <a:spLocks noChangeArrowheads="1"/>
          </p:cNvSpPr>
          <p:nvPr/>
        </p:nvSpPr>
        <p:spPr bwMode="auto">
          <a:xfrm>
            <a:off x="1485900" y="3429000"/>
            <a:ext cx="21717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en-US" sz="1800">
                <a:solidFill>
                  <a:schemeClr val="tx1"/>
                </a:solidFill>
                <a:latin typeface="Franklin Gothic Medium" panose="020B0603020102020204" pitchFamily="34" charset="0"/>
              </a:rPr>
              <a:t> </a:t>
            </a:r>
            <a:r>
              <a:rPr lang="en-US" altLang="en-US" sz="1800" b="1">
                <a:solidFill>
                  <a:schemeClr val="tx1"/>
                </a:solidFill>
                <a:latin typeface="Franklin Gothic Medium" panose="020B0603020102020204" pitchFamily="34" charset="0"/>
              </a:rPr>
              <a:t>Contributions and disbursements are tracked separately </a:t>
            </a:r>
          </a:p>
          <a:p>
            <a:pPr algn="ctr" eaLnBrk="1" hangingPunct="1">
              <a:spcBef>
                <a:spcPct val="0"/>
              </a:spcBef>
              <a:buClrTx/>
              <a:buSzTx/>
              <a:buFontTx/>
              <a:buNone/>
            </a:pPr>
            <a:r>
              <a:rPr lang="en-US" altLang="en-US" sz="1800" b="1">
                <a:solidFill>
                  <a:schemeClr val="tx1"/>
                </a:solidFill>
                <a:latin typeface="Franklin Gothic Medium" panose="020B0603020102020204" pitchFamily="34" charset="0"/>
              </a:rPr>
              <a:t>for each </a:t>
            </a:r>
          </a:p>
          <a:p>
            <a:pPr algn="ctr" eaLnBrk="1" hangingPunct="1">
              <a:spcBef>
                <a:spcPct val="0"/>
              </a:spcBef>
              <a:buClrTx/>
              <a:buSzTx/>
              <a:buFontTx/>
              <a:buNone/>
            </a:pPr>
            <a:r>
              <a:rPr lang="en-US" altLang="en-US" sz="1800" b="1">
                <a:solidFill>
                  <a:srgbClr val="FF0000"/>
                </a:solidFill>
                <a:latin typeface="Franklin Gothic Medium" panose="020B0603020102020204" pitchFamily="34" charset="0"/>
              </a:rPr>
              <a:t>sub-account</a:t>
            </a:r>
          </a:p>
        </p:txBody>
      </p:sp>
      <p:graphicFrame>
        <p:nvGraphicFramePr>
          <p:cNvPr id="12" name="Chart 11"/>
          <p:cNvGraphicFramePr/>
          <p:nvPr/>
        </p:nvGraphicFramePr>
        <p:xfrm>
          <a:off x="3657600" y="3086100"/>
          <a:ext cx="39433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3322" name="TextBox 7"/>
          <p:cNvSpPr txBox="1">
            <a:spLocks noChangeArrowheads="1"/>
          </p:cNvSpPr>
          <p:nvPr/>
        </p:nvSpPr>
        <p:spPr bwMode="auto">
          <a:xfrm>
            <a:off x="3943350" y="3028950"/>
            <a:ext cx="9144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r>
              <a:rPr lang="en-US" altLang="en-US" sz="1350">
                <a:solidFill>
                  <a:schemeClr val="tx1"/>
                </a:solidFill>
              </a:rPr>
              <a:t>$</a:t>
            </a:r>
            <a:r>
              <a:rPr lang="en-US" altLang="en-US" sz="1350" b="1">
                <a:solidFill>
                  <a:schemeClr val="tx1"/>
                </a:solidFill>
              </a:rPr>
              <a:t>405,000</a:t>
            </a:r>
          </a:p>
        </p:txBody>
      </p:sp>
      <p:sp>
        <p:nvSpPr>
          <p:cNvPr id="13323" name="TextBox 8"/>
          <p:cNvSpPr txBox="1">
            <a:spLocks noChangeArrowheads="1"/>
          </p:cNvSpPr>
          <p:nvPr/>
        </p:nvSpPr>
        <p:spPr bwMode="auto">
          <a:xfrm>
            <a:off x="4857750" y="4000500"/>
            <a:ext cx="9144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r>
              <a:rPr lang="en-US" altLang="en-US" sz="1350" b="1">
                <a:solidFill>
                  <a:schemeClr val="tx1"/>
                </a:solidFill>
              </a:rPr>
              <a:t>$250,000</a:t>
            </a:r>
          </a:p>
        </p:txBody>
      </p:sp>
      <p:sp>
        <p:nvSpPr>
          <p:cNvPr id="13324" name="TextBox 9"/>
          <p:cNvSpPr txBox="1">
            <a:spLocks noChangeArrowheads="1"/>
          </p:cNvSpPr>
          <p:nvPr/>
        </p:nvSpPr>
        <p:spPr bwMode="auto">
          <a:xfrm>
            <a:off x="6457950" y="3314700"/>
            <a:ext cx="90601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r>
              <a:rPr lang="en-US" altLang="en-US" sz="1350" b="1">
                <a:solidFill>
                  <a:schemeClr val="tx1"/>
                </a:solidFill>
              </a:rPr>
              <a:t>$315,000</a:t>
            </a:r>
          </a:p>
        </p:txBody>
      </p:sp>
      <p:sp>
        <p:nvSpPr>
          <p:cNvPr id="13325" name="TextBox 10"/>
          <p:cNvSpPr txBox="1">
            <a:spLocks noChangeArrowheads="1"/>
          </p:cNvSpPr>
          <p:nvPr/>
        </p:nvSpPr>
        <p:spPr bwMode="auto">
          <a:xfrm>
            <a:off x="5600700" y="4229100"/>
            <a:ext cx="97155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r>
              <a:rPr lang="en-US" altLang="en-US" sz="1350" b="1">
                <a:solidFill>
                  <a:schemeClr val="tx1"/>
                </a:solidFill>
              </a:rPr>
              <a:t>$210,000</a:t>
            </a:r>
          </a:p>
        </p:txBody>
      </p:sp>
    </p:spTree>
    <p:extLst>
      <p:ext uri="{BB962C8B-B14F-4D97-AF65-F5344CB8AC3E}">
        <p14:creationId xmlns:p14="http://schemas.microsoft.com/office/powerpoint/2010/main" val="594605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33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p:bldP spid="13320" grpId="1"/>
      <p:bldP spid="13322" grpId="0"/>
      <p:bldP spid="13323" grpId="0"/>
      <p:bldP spid="13324" grpId="0"/>
      <p:bldP spid="133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dirty="0" smtClean="0"/>
              <a:t>Third party pooled trust</a:t>
            </a:r>
            <a:endParaRPr lang="en-US" dirty="0"/>
          </a:p>
        </p:txBody>
      </p:sp>
      <p:sp>
        <p:nvSpPr>
          <p:cNvPr id="3" name="Content Placeholder 2"/>
          <p:cNvSpPr>
            <a:spLocks noGrp="1"/>
          </p:cNvSpPr>
          <p:nvPr>
            <p:ph idx="1"/>
          </p:nvPr>
        </p:nvSpPr>
        <p:spPr/>
        <p:txBody>
          <a:bodyPr>
            <a:normAutofit lnSpcReduction="10000"/>
          </a:bodyPr>
          <a:lstStyle/>
          <a:p>
            <a:r>
              <a:rPr lang="en-US" dirty="0" smtClean="0"/>
              <a:t>Master Trust Document </a:t>
            </a:r>
          </a:p>
          <a:p>
            <a:r>
              <a:rPr lang="en-US" dirty="0" smtClean="0"/>
              <a:t>A Trust consisting of several sub-accounts, each for a specific beneficiary</a:t>
            </a:r>
          </a:p>
          <a:p>
            <a:r>
              <a:rPr lang="en-US" dirty="0" smtClean="0"/>
              <a:t>Contributions and disbursements are tracked separately for each sub-account</a:t>
            </a:r>
          </a:p>
          <a:p>
            <a:r>
              <a:rPr lang="en-US" dirty="0" smtClean="0"/>
              <a:t>Assets are pooled for investment and management purposes</a:t>
            </a:r>
          </a:p>
          <a:p>
            <a:r>
              <a:rPr lang="en-US" dirty="0" smtClean="0"/>
              <a:t>NO PAYBACK </a:t>
            </a:r>
          </a:p>
          <a:p>
            <a:r>
              <a:rPr lang="en-US" dirty="0" smtClean="0"/>
              <a:t>Remainder Beneficiaries are named in joinder agreement</a:t>
            </a:r>
            <a:endParaRPr lang="en-US" dirty="0"/>
          </a:p>
        </p:txBody>
      </p:sp>
    </p:spTree>
    <p:extLst>
      <p:ext uri="{BB962C8B-B14F-4D97-AF65-F5344CB8AC3E}">
        <p14:creationId xmlns:p14="http://schemas.microsoft.com/office/powerpoint/2010/main" val="1614880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dirty="0" smtClean="0"/>
              <a:t>Third party pooled trust</a:t>
            </a:r>
            <a:endParaRPr lang="en-US" cap="all" dirty="0"/>
          </a:p>
        </p:txBody>
      </p:sp>
      <p:sp>
        <p:nvSpPr>
          <p:cNvPr id="3" name="Content Placeholder 2"/>
          <p:cNvSpPr>
            <a:spLocks noGrp="1"/>
          </p:cNvSpPr>
          <p:nvPr>
            <p:ph idx="1"/>
          </p:nvPr>
        </p:nvSpPr>
        <p:spPr/>
        <p:txBody>
          <a:bodyPr>
            <a:normAutofit fontScale="92500" lnSpcReduction="10000"/>
          </a:bodyPr>
          <a:lstStyle/>
          <a:p>
            <a:r>
              <a:rPr lang="en-US" dirty="0" smtClean="0"/>
              <a:t>Must be established with funds in which the beneficiary has not ownership</a:t>
            </a:r>
          </a:p>
          <a:p>
            <a:r>
              <a:rPr lang="en-US" dirty="0" smtClean="0"/>
              <a:t>Donor has no duty to support – eliminates parents of minor children and spouses during their lifetime – K.S.A. 39-707</a:t>
            </a:r>
          </a:p>
          <a:p>
            <a:r>
              <a:rPr lang="en-US" dirty="0" smtClean="0"/>
              <a:t>Parents of adult children can fund pooled trust while parents are alive</a:t>
            </a:r>
          </a:p>
          <a:p>
            <a:pPr lvl="1"/>
            <a:r>
              <a:rPr lang="en-US" dirty="0" smtClean="0"/>
              <a:t>Provides an opportunity for PWD, parents, prospective caregivers, other family members to form a relationship with the PT administration</a:t>
            </a:r>
          </a:p>
          <a:p>
            <a:pPr lvl="1"/>
            <a:r>
              <a:rPr lang="en-US" dirty="0" smtClean="0"/>
              <a:t>Can create another level of support for PWD</a:t>
            </a:r>
          </a:p>
          <a:p>
            <a:pPr lvl="1"/>
            <a:r>
              <a:rPr lang="en-US" dirty="0" smtClean="0"/>
              <a:t>May result in smoother transition when parents die</a:t>
            </a:r>
          </a:p>
          <a:p>
            <a:pPr lvl="1"/>
            <a:r>
              <a:rPr lang="en-US" dirty="0" smtClean="0"/>
              <a:t>May alleviate stress between parent and child</a:t>
            </a:r>
            <a:endParaRPr lang="en-US" dirty="0"/>
          </a:p>
        </p:txBody>
      </p:sp>
    </p:spTree>
    <p:extLst>
      <p:ext uri="{BB962C8B-B14F-4D97-AF65-F5344CB8AC3E}">
        <p14:creationId xmlns:p14="http://schemas.microsoft.com/office/powerpoint/2010/main" val="145428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Arcare</a:t>
            </a:r>
            <a:r>
              <a:rPr lang="en-US" dirty="0" smtClean="0"/>
              <a:t> Special Needs Trust I</a:t>
            </a:r>
            <a:endParaRPr lang="en-US" dirty="0"/>
          </a:p>
        </p:txBody>
      </p:sp>
      <p:sp>
        <p:nvSpPr>
          <p:cNvPr id="4" name="AutoShape 16"/>
          <p:cNvSpPr>
            <a:spLocks noChangeArrowheads="1"/>
          </p:cNvSpPr>
          <p:nvPr/>
        </p:nvSpPr>
        <p:spPr bwMode="auto">
          <a:xfrm>
            <a:off x="2162548" y="3063447"/>
            <a:ext cx="309562" cy="103187"/>
          </a:xfrm>
          <a:prstGeom prst="rightArrow">
            <a:avLst>
              <a:gd name="adj1" fmla="val 50000"/>
              <a:gd name="adj2" fmla="val 75000"/>
            </a:avLst>
          </a:prstGeom>
          <a:solidFill>
            <a:srgbClr val="0000FF"/>
          </a:solidFill>
          <a:ln w="762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5" name="AutoShape 17"/>
          <p:cNvSpPr>
            <a:spLocks noChangeArrowheads="1"/>
          </p:cNvSpPr>
          <p:nvPr/>
        </p:nvSpPr>
        <p:spPr bwMode="auto">
          <a:xfrm>
            <a:off x="2162548" y="4712859"/>
            <a:ext cx="309562" cy="103188"/>
          </a:xfrm>
          <a:prstGeom prst="rightArrow">
            <a:avLst>
              <a:gd name="adj1" fmla="val 50000"/>
              <a:gd name="adj2" fmla="val 75000"/>
            </a:avLst>
          </a:prstGeom>
          <a:solidFill>
            <a:srgbClr val="FF6600"/>
          </a:solidFill>
          <a:ln w="762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6" name="AutoShape 18"/>
          <p:cNvSpPr>
            <a:spLocks noChangeArrowheads="1"/>
          </p:cNvSpPr>
          <p:nvPr/>
        </p:nvSpPr>
        <p:spPr bwMode="auto">
          <a:xfrm>
            <a:off x="2162548" y="3888947"/>
            <a:ext cx="309562" cy="103187"/>
          </a:xfrm>
          <a:prstGeom prst="rightArrow">
            <a:avLst>
              <a:gd name="adj1" fmla="val 50000"/>
              <a:gd name="adj2" fmla="val 75000"/>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7" name="Rectangle 19"/>
          <p:cNvSpPr>
            <a:spLocks noChangeArrowheads="1"/>
          </p:cNvSpPr>
          <p:nvPr/>
        </p:nvSpPr>
        <p:spPr bwMode="auto">
          <a:xfrm>
            <a:off x="2368923" y="2203022"/>
            <a:ext cx="4021137" cy="515937"/>
          </a:xfrm>
          <a:prstGeom prst="rect">
            <a:avLst/>
          </a:prstGeom>
          <a:noFill/>
          <a:ln w="9525">
            <a:solidFill>
              <a:srgbClr val="000000"/>
            </a:solidFill>
            <a:miter lim="800000"/>
            <a:headEnd/>
            <a:tailEnd/>
          </a:ln>
          <a:effectLst/>
          <a:extLst>
            <a:ext uri="{909E8E84-426E-40DD-AFC4-6F175D3DCCD1}">
              <a14:hiddenFill xmlns:a14="http://schemas.microsoft.com/office/drawing/2010/main">
                <a:gradFill rotWithShape="1">
                  <a:gsLst>
                    <a:gs pos="0">
                      <a:srgbClr val="FFFF00"/>
                    </a:gs>
                    <a:gs pos="50000">
                      <a:srgbClr val="767600"/>
                    </a:gs>
                    <a:gs pos="100000">
                      <a:srgbClr val="FFFF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dirty="0" smtClean="0"/>
              <a:t>Settlor = </a:t>
            </a:r>
            <a:r>
              <a:rPr lang="en-US" altLang="en-US" sz="1600" dirty="0" err="1" smtClean="0"/>
              <a:t>Arcare</a:t>
            </a:r>
            <a:endParaRPr lang="en-US" altLang="en-US" sz="1600" dirty="0"/>
          </a:p>
        </p:txBody>
      </p:sp>
      <p:sp>
        <p:nvSpPr>
          <p:cNvPr id="8" name="Text Box 21"/>
          <p:cNvSpPr txBox="1">
            <a:spLocks noChangeArrowheads="1"/>
          </p:cNvSpPr>
          <p:nvPr/>
        </p:nvSpPr>
        <p:spPr bwMode="auto">
          <a:xfrm>
            <a:off x="6493248" y="3373009"/>
            <a:ext cx="16494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50000"/>
              </a:spcBef>
              <a:buClrTx/>
              <a:buFontTx/>
              <a:buNone/>
            </a:pPr>
            <a:r>
              <a:rPr lang="en-US" altLang="en-US" sz="1600" dirty="0"/>
              <a:t>Trustee </a:t>
            </a:r>
            <a:r>
              <a:rPr lang="en-US" altLang="en-US" sz="1600" dirty="0" err="1" smtClean="0"/>
              <a:t>Arcare</a:t>
            </a:r>
            <a:endParaRPr lang="en-US" altLang="en-US" sz="1600" dirty="0"/>
          </a:p>
        </p:txBody>
      </p:sp>
      <p:sp>
        <p:nvSpPr>
          <p:cNvPr id="9" name="Text Box 22"/>
          <p:cNvSpPr txBox="1">
            <a:spLocks noChangeArrowheads="1"/>
          </p:cNvSpPr>
          <p:nvPr/>
        </p:nvSpPr>
        <p:spPr bwMode="auto">
          <a:xfrm>
            <a:off x="6237660" y="5798709"/>
            <a:ext cx="1765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50000"/>
              </a:spcBef>
              <a:buClrTx/>
              <a:buFontTx/>
              <a:buNone/>
            </a:pPr>
            <a:r>
              <a:rPr lang="en-US" altLang="en-US" sz="1600"/>
              <a:t>Sub-Accounts</a:t>
            </a:r>
          </a:p>
        </p:txBody>
      </p:sp>
      <p:sp>
        <p:nvSpPr>
          <p:cNvPr id="10" name="AutoShape 23"/>
          <p:cNvSpPr>
            <a:spLocks noChangeArrowheads="1"/>
          </p:cNvSpPr>
          <p:nvPr/>
        </p:nvSpPr>
        <p:spPr bwMode="auto">
          <a:xfrm>
            <a:off x="3013806" y="5228798"/>
            <a:ext cx="51593" cy="411162"/>
          </a:xfrm>
          <a:prstGeom prst="downArrow">
            <a:avLst>
              <a:gd name="adj1" fmla="val 50000"/>
              <a:gd name="adj2" fmla="val 149616"/>
            </a:avLst>
          </a:prstGeom>
          <a:solidFill>
            <a:srgbClr val="0000FF"/>
          </a:solidFill>
          <a:ln w="762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11" name="AutoShape 24"/>
          <p:cNvSpPr>
            <a:spLocks noChangeArrowheads="1"/>
          </p:cNvSpPr>
          <p:nvPr/>
        </p:nvSpPr>
        <p:spPr bwMode="auto">
          <a:xfrm>
            <a:off x="4346613" y="5228797"/>
            <a:ext cx="51594" cy="411163"/>
          </a:xfrm>
          <a:prstGeom prst="downArrow">
            <a:avLst>
              <a:gd name="adj1" fmla="val 50000"/>
              <a:gd name="adj2" fmla="val 149615"/>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12" name="AutoShape 25"/>
          <p:cNvSpPr>
            <a:spLocks noChangeArrowheads="1"/>
          </p:cNvSpPr>
          <p:nvPr/>
        </p:nvSpPr>
        <p:spPr bwMode="auto">
          <a:xfrm>
            <a:off x="5719264" y="5228797"/>
            <a:ext cx="51593" cy="411163"/>
          </a:xfrm>
          <a:prstGeom prst="downArrow">
            <a:avLst>
              <a:gd name="adj1" fmla="val 50000"/>
              <a:gd name="adj2" fmla="val 149616"/>
            </a:avLst>
          </a:prstGeom>
          <a:solidFill>
            <a:srgbClr val="FF6600"/>
          </a:solidFill>
          <a:ln w="762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13" name="Rectangle 26"/>
          <p:cNvSpPr>
            <a:spLocks noChangeArrowheads="1"/>
          </p:cNvSpPr>
          <p:nvPr/>
        </p:nvSpPr>
        <p:spPr bwMode="auto">
          <a:xfrm>
            <a:off x="2602285" y="5639959"/>
            <a:ext cx="892175" cy="619125"/>
          </a:xfrm>
          <a:prstGeom prst="rect">
            <a:avLst/>
          </a:prstGeom>
          <a:noFill/>
          <a:ln w="9525">
            <a:solidFill>
              <a:srgbClr val="000099"/>
            </a:solidFill>
            <a:miter lim="800000"/>
            <a:headEnd/>
            <a:tailEnd/>
          </a:ln>
          <a:effectLst/>
          <a:extLst>
            <a:ext uri="{909E8E84-426E-40DD-AFC4-6F175D3DCCD1}">
              <a14:hiddenFill xmlns:a14="http://schemas.microsoft.com/office/drawing/2010/main">
                <a:gradFill rotWithShape="1">
                  <a:gsLst>
                    <a:gs pos="0">
                      <a:srgbClr val="000076"/>
                    </a:gs>
                    <a:gs pos="50000">
                      <a:srgbClr val="0000FF"/>
                    </a:gs>
                    <a:gs pos="100000">
                      <a:srgbClr val="000076"/>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200"/>
              <a:t>Bob Smith</a:t>
            </a:r>
          </a:p>
        </p:txBody>
      </p:sp>
      <p:sp>
        <p:nvSpPr>
          <p:cNvPr id="14" name="Rectangle 27"/>
          <p:cNvSpPr>
            <a:spLocks noChangeArrowheads="1"/>
          </p:cNvSpPr>
          <p:nvPr/>
        </p:nvSpPr>
        <p:spPr bwMode="auto">
          <a:xfrm>
            <a:off x="3875460" y="5639959"/>
            <a:ext cx="914400" cy="619125"/>
          </a:xfrm>
          <a:prstGeom prst="rect">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FF0000"/>
                    </a:gs>
                    <a:gs pos="50000">
                      <a:srgbClr val="760000"/>
                    </a:gs>
                    <a:gs pos="100000">
                      <a:srgbClr val="FF0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200"/>
              <a:t>Carol Jones</a:t>
            </a:r>
          </a:p>
        </p:txBody>
      </p:sp>
      <p:sp>
        <p:nvSpPr>
          <p:cNvPr id="15" name="Rectangle 28"/>
          <p:cNvSpPr>
            <a:spLocks noChangeArrowheads="1"/>
          </p:cNvSpPr>
          <p:nvPr/>
        </p:nvSpPr>
        <p:spPr bwMode="auto">
          <a:xfrm>
            <a:off x="5270694" y="5639959"/>
            <a:ext cx="954087" cy="619125"/>
          </a:xfrm>
          <a:prstGeom prst="rect">
            <a:avLst/>
          </a:prstGeom>
          <a:noFill/>
          <a:ln w="9525">
            <a:solidFill>
              <a:srgbClr val="FF9900"/>
            </a:solidFill>
            <a:miter lim="800000"/>
            <a:headEnd/>
            <a:tailEnd/>
          </a:ln>
          <a:effectLst/>
          <a:extLst>
            <a:ext uri="{909E8E84-426E-40DD-AFC4-6F175D3DCCD1}">
              <a14:hiddenFill xmlns:a14="http://schemas.microsoft.com/office/drawing/2010/main">
                <a:gradFill rotWithShape="1">
                  <a:gsLst>
                    <a:gs pos="0">
                      <a:srgbClr val="FF6600"/>
                    </a:gs>
                    <a:gs pos="50000">
                      <a:srgbClr val="762F00"/>
                    </a:gs>
                    <a:gs pos="100000">
                      <a:srgbClr val="FF66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200"/>
              <a:t>Frank Garcia</a:t>
            </a:r>
          </a:p>
        </p:txBody>
      </p:sp>
      <p:sp>
        <p:nvSpPr>
          <p:cNvPr id="16" name="Rectangle 29"/>
          <p:cNvSpPr>
            <a:spLocks noChangeArrowheads="1"/>
          </p:cNvSpPr>
          <p:nvPr/>
        </p:nvSpPr>
        <p:spPr bwMode="auto">
          <a:xfrm>
            <a:off x="1132260" y="2857072"/>
            <a:ext cx="1030288" cy="619125"/>
          </a:xfrm>
          <a:prstGeom prst="rect">
            <a:avLst/>
          </a:prstGeom>
          <a:noFill/>
          <a:ln w="9525">
            <a:solidFill>
              <a:srgbClr val="000099"/>
            </a:solidFill>
            <a:miter lim="800000"/>
            <a:headEnd/>
            <a:tailEnd/>
          </a:ln>
          <a:effectLst/>
          <a:extLst>
            <a:ext uri="{909E8E84-426E-40DD-AFC4-6F175D3DCCD1}">
              <a14:hiddenFill xmlns:a14="http://schemas.microsoft.com/office/drawing/2010/main">
                <a:gradFill rotWithShape="1">
                  <a:gsLst>
                    <a:gs pos="0">
                      <a:srgbClr val="000076"/>
                    </a:gs>
                    <a:gs pos="50000">
                      <a:srgbClr val="0000FF"/>
                    </a:gs>
                    <a:gs pos="100000">
                      <a:srgbClr val="000076"/>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dirty="0" smtClean="0"/>
              <a:t>Mr./Ms. </a:t>
            </a:r>
            <a:endParaRPr lang="en-US" altLang="en-US" sz="1600" dirty="0"/>
          </a:p>
          <a:p>
            <a:pPr algn="ctr" eaLnBrk="1" hangingPunct="1">
              <a:spcBef>
                <a:spcPct val="0"/>
              </a:spcBef>
              <a:buClrTx/>
              <a:buFontTx/>
              <a:buNone/>
            </a:pPr>
            <a:r>
              <a:rPr lang="en-US" altLang="en-US" sz="1600" dirty="0"/>
              <a:t>Smith</a:t>
            </a:r>
          </a:p>
        </p:txBody>
      </p:sp>
      <p:sp>
        <p:nvSpPr>
          <p:cNvPr id="17" name="Rectangle 30"/>
          <p:cNvSpPr>
            <a:spLocks noChangeArrowheads="1"/>
          </p:cNvSpPr>
          <p:nvPr/>
        </p:nvSpPr>
        <p:spPr bwMode="auto">
          <a:xfrm>
            <a:off x="1132260" y="3682572"/>
            <a:ext cx="1030288" cy="617537"/>
          </a:xfrm>
          <a:prstGeom prst="rect">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FF0000"/>
                    </a:gs>
                    <a:gs pos="50000">
                      <a:srgbClr val="760000"/>
                    </a:gs>
                    <a:gs pos="100000">
                      <a:srgbClr val="FF0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endParaRPr lang="en-US" altLang="en-US" sz="1600" dirty="0">
              <a:latin typeface="Times New Roman" pitchFamily="18" charset="0"/>
            </a:endParaRPr>
          </a:p>
          <a:p>
            <a:pPr algn="ctr" eaLnBrk="1" hangingPunct="1">
              <a:spcBef>
                <a:spcPct val="0"/>
              </a:spcBef>
              <a:buClrTx/>
              <a:buFontTx/>
              <a:buNone/>
            </a:pPr>
            <a:r>
              <a:rPr lang="en-US" altLang="en-US" sz="1600" dirty="0" smtClean="0"/>
              <a:t>Ms. </a:t>
            </a:r>
            <a:endParaRPr lang="en-US" altLang="en-US" sz="1600" dirty="0"/>
          </a:p>
          <a:p>
            <a:pPr algn="ctr" eaLnBrk="1" hangingPunct="1">
              <a:spcBef>
                <a:spcPct val="0"/>
              </a:spcBef>
              <a:buClrTx/>
              <a:buFontTx/>
              <a:buNone/>
            </a:pPr>
            <a:r>
              <a:rPr lang="en-US" altLang="en-US" sz="1600" dirty="0"/>
              <a:t>Jones</a:t>
            </a:r>
          </a:p>
          <a:p>
            <a:pPr algn="ctr" eaLnBrk="1" hangingPunct="1">
              <a:spcBef>
                <a:spcPct val="0"/>
              </a:spcBef>
              <a:buClrTx/>
              <a:buFontTx/>
              <a:buNone/>
            </a:pPr>
            <a:endParaRPr lang="en-US" altLang="en-US" sz="1600" dirty="0">
              <a:latin typeface="Times New Roman" pitchFamily="18" charset="0"/>
            </a:endParaRPr>
          </a:p>
        </p:txBody>
      </p:sp>
      <p:sp>
        <p:nvSpPr>
          <p:cNvPr id="18" name="Rectangle 31"/>
          <p:cNvSpPr>
            <a:spLocks noChangeArrowheads="1"/>
          </p:cNvSpPr>
          <p:nvPr/>
        </p:nvSpPr>
        <p:spPr bwMode="auto">
          <a:xfrm>
            <a:off x="1132260" y="4506484"/>
            <a:ext cx="1030288" cy="619125"/>
          </a:xfrm>
          <a:prstGeom prst="rect">
            <a:avLst/>
          </a:prstGeom>
          <a:noFill/>
          <a:ln w="9525">
            <a:solidFill>
              <a:srgbClr val="FF9900"/>
            </a:solidFill>
            <a:miter lim="800000"/>
            <a:headEnd/>
            <a:tailEnd/>
          </a:ln>
          <a:effectLst/>
          <a:extLst>
            <a:ext uri="{909E8E84-426E-40DD-AFC4-6F175D3DCCD1}">
              <a14:hiddenFill xmlns:a14="http://schemas.microsoft.com/office/drawing/2010/main">
                <a:gradFill rotWithShape="1">
                  <a:gsLst>
                    <a:gs pos="0">
                      <a:srgbClr val="FF6600"/>
                    </a:gs>
                    <a:gs pos="50000">
                      <a:srgbClr val="762F00"/>
                    </a:gs>
                    <a:gs pos="100000">
                      <a:srgbClr val="FF66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endParaRPr lang="en-US" altLang="en-US" sz="1600" dirty="0">
              <a:latin typeface="Times New Roman" pitchFamily="18" charset="0"/>
            </a:endParaRPr>
          </a:p>
          <a:p>
            <a:pPr algn="ctr" eaLnBrk="1" hangingPunct="1">
              <a:spcBef>
                <a:spcPct val="0"/>
              </a:spcBef>
              <a:buClrTx/>
              <a:buFontTx/>
              <a:buNone/>
            </a:pPr>
            <a:r>
              <a:rPr lang="en-US" altLang="en-US" sz="1600" dirty="0" smtClean="0"/>
              <a:t>Mr./Ms. </a:t>
            </a:r>
            <a:endParaRPr lang="en-US" altLang="en-US" sz="1600" dirty="0"/>
          </a:p>
          <a:p>
            <a:pPr algn="ctr" eaLnBrk="1" hangingPunct="1">
              <a:spcBef>
                <a:spcPct val="0"/>
              </a:spcBef>
              <a:buClrTx/>
              <a:buFontTx/>
              <a:buNone/>
            </a:pPr>
            <a:r>
              <a:rPr lang="en-US" altLang="en-US" sz="1600" dirty="0"/>
              <a:t>Garcia</a:t>
            </a:r>
          </a:p>
          <a:p>
            <a:pPr algn="ctr" eaLnBrk="1" hangingPunct="1">
              <a:spcBef>
                <a:spcPct val="0"/>
              </a:spcBef>
              <a:buClrTx/>
              <a:buFontTx/>
              <a:buNone/>
            </a:pPr>
            <a:endParaRPr lang="en-US" altLang="en-US" sz="1600" dirty="0">
              <a:latin typeface="Times New Roman" pitchFamily="18" charset="0"/>
            </a:endParaRPr>
          </a:p>
        </p:txBody>
      </p:sp>
      <p:sp>
        <p:nvSpPr>
          <p:cNvPr id="19" name="Rectangle 20"/>
          <p:cNvSpPr>
            <a:spLocks noChangeArrowheads="1"/>
          </p:cNvSpPr>
          <p:nvPr/>
        </p:nvSpPr>
        <p:spPr bwMode="auto">
          <a:xfrm>
            <a:off x="2368923" y="2857072"/>
            <a:ext cx="4021137" cy="2371725"/>
          </a:xfrm>
          <a:prstGeom prst="rect">
            <a:avLst/>
          </a:prstGeom>
          <a:noFill/>
          <a:ln w="9525">
            <a:solidFill>
              <a:srgbClr val="009900"/>
            </a:solidFill>
            <a:miter lim="800000"/>
            <a:headEnd/>
            <a:tailEnd/>
          </a:ln>
          <a:effectLst/>
          <a:extLst>
            <a:ext uri="{909E8E84-426E-40DD-AFC4-6F175D3DCCD1}">
              <a14:hiddenFill xmlns:a14="http://schemas.microsoft.com/office/drawing/2010/main">
                <a:gradFill rotWithShape="1">
                  <a:gsLst>
                    <a:gs pos="0">
                      <a:srgbClr val="003B00"/>
                    </a:gs>
                    <a:gs pos="100000">
                      <a:srgbClr val="008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2400" dirty="0" err="1" smtClean="0"/>
              <a:t>Arcare</a:t>
            </a:r>
            <a:r>
              <a:rPr lang="en-US" altLang="en-US" sz="2400" dirty="0" smtClean="0"/>
              <a:t> </a:t>
            </a:r>
            <a:r>
              <a:rPr lang="en-US" altLang="en-US" sz="2400" dirty="0"/>
              <a:t>Trust I</a:t>
            </a:r>
          </a:p>
          <a:p>
            <a:pPr algn="ctr" eaLnBrk="1" hangingPunct="1">
              <a:spcBef>
                <a:spcPct val="0"/>
              </a:spcBef>
              <a:buClrTx/>
              <a:buFontTx/>
              <a:buNone/>
            </a:pPr>
            <a:r>
              <a:rPr lang="en-US" altLang="en-US" sz="1800" dirty="0"/>
              <a:t>“Master Trust Document”</a:t>
            </a:r>
          </a:p>
          <a:p>
            <a:pPr algn="ctr" eaLnBrk="1" hangingPunct="1">
              <a:spcBef>
                <a:spcPct val="0"/>
              </a:spcBef>
              <a:buClrTx/>
              <a:buFontTx/>
              <a:buNone/>
            </a:pPr>
            <a:r>
              <a:rPr lang="en-US" altLang="en-US" sz="2000" dirty="0"/>
              <a:t>Third Party</a:t>
            </a:r>
          </a:p>
          <a:p>
            <a:pPr algn="ctr" eaLnBrk="1" hangingPunct="1">
              <a:spcBef>
                <a:spcPct val="0"/>
              </a:spcBef>
              <a:buClrTx/>
              <a:buFontTx/>
              <a:buNone/>
            </a:pPr>
            <a:r>
              <a:rPr lang="en-US" altLang="en-US" sz="1600" dirty="0"/>
              <a:t>Assets are pooled for investment </a:t>
            </a:r>
          </a:p>
          <a:p>
            <a:pPr algn="ctr" eaLnBrk="1" hangingPunct="1">
              <a:spcBef>
                <a:spcPct val="0"/>
              </a:spcBef>
              <a:buClrTx/>
              <a:buFontTx/>
              <a:buNone/>
            </a:pPr>
            <a:r>
              <a:rPr lang="en-US" altLang="en-US" sz="1600" dirty="0"/>
              <a:t>and management </a:t>
            </a:r>
            <a:r>
              <a:rPr lang="en-US" altLang="en-US" sz="1600" dirty="0" smtClean="0"/>
              <a:t>purposes.</a:t>
            </a:r>
            <a:endParaRPr lang="en-US" altLang="en-US" sz="1600" dirty="0"/>
          </a:p>
          <a:p>
            <a:pPr algn="ctr" eaLnBrk="1" hangingPunct="1">
              <a:spcBef>
                <a:spcPct val="0"/>
              </a:spcBef>
              <a:buClrTx/>
              <a:buFontTx/>
              <a:buNone/>
            </a:pPr>
            <a:r>
              <a:rPr lang="en-US" altLang="en-US" sz="1600" dirty="0"/>
              <a:t>Each Beneficiary has a Joinder </a:t>
            </a:r>
            <a:r>
              <a:rPr lang="en-US" altLang="en-US" sz="1600" dirty="0" smtClean="0"/>
              <a:t>Agreement.</a:t>
            </a:r>
            <a:endParaRPr lang="en-US" altLang="en-US" sz="1600" dirty="0"/>
          </a:p>
          <a:p>
            <a:pPr algn="ctr" eaLnBrk="1" hangingPunct="1">
              <a:spcBef>
                <a:spcPct val="0"/>
              </a:spcBef>
              <a:buClrTx/>
              <a:buFontTx/>
              <a:buNone/>
            </a:pPr>
            <a:endParaRPr lang="en-US" altLang="en-US" sz="1800" dirty="0">
              <a:latin typeface="Times New Roman" pitchFamily="18" charset="0"/>
            </a:endParaRPr>
          </a:p>
        </p:txBody>
      </p:sp>
    </p:spTree>
    <p:extLst>
      <p:ext uri="{BB962C8B-B14F-4D97-AF65-F5344CB8AC3E}">
        <p14:creationId xmlns:p14="http://schemas.microsoft.com/office/powerpoint/2010/main" val="3746562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7251"/>
            <a:ext cx="7886700" cy="994172"/>
          </a:xfrm>
        </p:spPr>
        <p:txBody>
          <a:bodyPr>
            <a:normAutofit fontScale="90000"/>
          </a:bodyPr>
          <a:lstStyle/>
          <a:p>
            <a:r>
              <a:rPr lang="en-US" dirty="0" smtClean="0"/>
              <a:t>First Party Pooled Trust</a:t>
            </a:r>
            <a:br>
              <a:rPr lang="en-US" dirty="0" smtClean="0"/>
            </a:br>
            <a:r>
              <a:rPr lang="en-US" sz="2325" dirty="0"/>
              <a:t>Enabling legislation: 42 U.S.C. §1396(d)(4)(c)</a:t>
            </a:r>
            <a:br>
              <a:rPr lang="en-US" sz="2325" dirty="0"/>
            </a:br>
            <a:endParaRPr lang="en-US" sz="2325" dirty="0"/>
          </a:p>
        </p:txBody>
      </p:sp>
      <p:sp>
        <p:nvSpPr>
          <p:cNvPr id="3" name="Content Placeholder 2"/>
          <p:cNvSpPr>
            <a:spLocks noGrp="1"/>
          </p:cNvSpPr>
          <p:nvPr>
            <p:ph idx="1"/>
          </p:nvPr>
        </p:nvSpPr>
        <p:spPr>
          <a:xfrm>
            <a:off x="628650" y="1851422"/>
            <a:ext cx="7886700" cy="3638550"/>
          </a:xfrm>
        </p:spPr>
        <p:txBody>
          <a:bodyPr>
            <a:normAutofit fontScale="55000" lnSpcReduction="20000"/>
          </a:bodyPr>
          <a:lstStyle/>
          <a:p>
            <a:r>
              <a:rPr lang="en-US" sz="3375" dirty="0"/>
              <a:t>Six Statutory Requirements</a:t>
            </a:r>
          </a:p>
          <a:p>
            <a:pPr marL="0" indent="0">
              <a:buNone/>
            </a:pPr>
            <a:r>
              <a:rPr lang="en-US" dirty="0"/>
              <a:t>1. The trust must be for person with disabilities. </a:t>
            </a:r>
          </a:p>
          <a:p>
            <a:pPr marL="0" indent="0">
              <a:buNone/>
            </a:pPr>
            <a:endParaRPr lang="en-US" dirty="0" smtClean="0"/>
          </a:p>
          <a:p>
            <a:pPr marL="0" indent="0">
              <a:buNone/>
            </a:pPr>
            <a:r>
              <a:rPr lang="en-US" dirty="0" smtClean="0"/>
              <a:t>2</a:t>
            </a:r>
            <a:r>
              <a:rPr lang="en-US" dirty="0"/>
              <a:t>. The trust must be established and managed by a non-profit.</a:t>
            </a:r>
          </a:p>
          <a:p>
            <a:pPr marL="0" indent="0">
              <a:buNone/>
            </a:pPr>
            <a:endParaRPr lang="en-US" dirty="0" smtClean="0"/>
          </a:p>
          <a:p>
            <a:pPr marL="0" indent="0">
              <a:buNone/>
            </a:pPr>
            <a:r>
              <a:rPr lang="en-US" dirty="0" smtClean="0"/>
              <a:t>3</a:t>
            </a:r>
            <a:r>
              <a:rPr lang="en-US" dirty="0"/>
              <a:t>. There must be separate accounts for each beneficiary. </a:t>
            </a:r>
          </a:p>
          <a:p>
            <a:pPr marL="0" indent="0">
              <a:buNone/>
            </a:pPr>
            <a:endParaRPr lang="en-US" dirty="0" smtClean="0"/>
          </a:p>
          <a:p>
            <a:pPr marL="0" indent="0">
              <a:buNone/>
            </a:pPr>
            <a:r>
              <a:rPr lang="en-US" dirty="0" smtClean="0"/>
              <a:t>4</a:t>
            </a:r>
            <a:r>
              <a:rPr lang="en-US" dirty="0"/>
              <a:t>. The accounts must be established solely for the benefit of the PWD.</a:t>
            </a:r>
          </a:p>
          <a:p>
            <a:pPr marL="0" indent="0">
              <a:buNone/>
            </a:pPr>
            <a:endParaRPr lang="en-US" dirty="0" smtClean="0"/>
          </a:p>
          <a:p>
            <a:pPr marL="0" indent="0">
              <a:buNone/>
            </a:pPr>
            <a:r>
              <a:rPr lang="en-US" dirty="0" smtClean="0"/>
              <a:t>5</a:t>
            </a:r>
            <a:r>
              <a:rPr lang="en-US" dirty="0"/>
              <a:t>. The trust may be established by that individual, individual’s parent, grandparent, legal guardian or a court.  </a:t>
            </a:r>
          </a:p>
          <a:p>
            <a:pPr marL="0" indent="0">
              <a:buNone/>
            </a:pPr>
            <a:endParaRPr lang="en-US" dirty="0" smtClean="0"/>
          </a:p>
          <a:p>
            <a:pPr marL="0" indent="0">
              <a:buNone/>
            </a:pPr>
            <a:r>
              <a:rPr lang="en-US" dirty="0" smtClean="0"/>
              <a:t>6</a:t>
            </a:r>
            <a:r>
              <a:rPr lang="en-US" dirty="0"/>
              <a:t>. The trust must include language that says: to the extent that amounts remaining in the beneficiary’s account upon the death of the beneficiary re not retained by the rust, the trust pays to the Sate from such remaining amounts in the account an amount equal to the total amount of medical assistance paid on behalf of the beneficiary under the state plan. </a:t>
            </a:r>
          </a:p>
          <a:p>
            <a:pPr marL="0" indent="0">
              <a:buNone/>
            </a:pPr>
            <a:r>
              <a:rPr lang="en-US" dirty="0" smtClean="0"/>
              <a:t>	</a:t>
            </a:r>
          </a:p>
          <a:p>
            <a:endParaRPr lang="en-US" dirty="0"/>
          </a:p>
        </p:txBody>
      </p:sp>
    </p:spTree>
    <p:extLst>
      <p:ext uri="{BB962C8B-B14F-4D97-AF65-F5344CB8AC3E}">
        <p14:creationId xmlns:p14="http://schemas.microsoft.com/office/powerpoint/2010/main" val="828698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the First Party Special Needs Trust</a:t>
            </a:r>
            <a:endParaRPr lang="en-US" dirty="0"/>
          </a:p>
        </p:txBody>
      </p:sp>
      <p:sp>
        <p:nvSpPr>
          <p:cNvPr id="3" name="Content Placeholder 2"/>
          <p:cNvSpPr>
            <a:spLocks noGrp="1"/>
          </p:cNvSpPr>
          <p:nvPr>
            <p:ph idx="1"/>
          </p:nvPr>
        </p:nvSpPr>
        <p:spPr/>
        <p:txBody>
          <a:bodyPr>
            <a:normAutofit/>
          </a:bodyPr>
          <a:lstStyle/>
          <a:p>
            <a:pPr>
              <a:lnSpc>
                <a:spcPct val="120000"/>
              </a:lnSpc>
            </a:pPr>
            <a:r>
              <a:rPr lang="en-US" sz="3000" dirty="0" smtClean="0">
                <a:latin typeface="Arial" charset="0"/>
              </a:rPr>
              <a:t>Funded by assets from:</a:t>
            </a:r>
            <a:endParaRPr lang="en-US" sz="3000" dirty="0">
              <a:latin typeface="Arial" charset="0"/>
            </a:endParaRPr>
          </a:p>
          <a:p>
            <a:pPr lvl="1">
              <a:lnSpc>
                <a:spcPct val="120000"/>
              </a:lnSpc>
            </a:pPr>
            <a:r>
              <a:rPr lang="en-US" sz="2400" dirty="0" smtClean="0">
                <a:latin typeface="Arial" charset="0"/>
              </a:rPr>
              <a:t>Settlement</a:t>
            </a:r>
            <a:endParaRPr lang="en-US" sz="2400" dirty="0">
              <a:latin typeface="Arial" charset="0"/>
            </a:endParaRPr>
          </a:p>
          <a:p>
            <a:pPr lvl="1">
              <a:lnSpc>
                <a:spcPct val="120000"/>
              </a:lnSpc>
            </a:pPr>
            <a:r>
              <a:rPr lang="en-US" sz="2400" dirty="0" smtClean="0">
                <a:latin typeface="Arial" charset="0"/>
              </a:rPr>
              <a:t>Inheritance</a:t>
            </a:r>
          </a:p>
          <a:p>
            <a:pPr lvl="1">
              <a:lnSpc>
                <a:spcPct val="120000"/>
              </a:lnSpc>
            </a:pPr>
            <a:r>
              <a:rPr lang="en-US" sz="2400" dirty="0" smtClean="0">
                <a:latin typeface="Arial" charset="0"/>
              </a:rPr>
              <a:t>Back </a:t>
            </a:r>
            <a:r>
              <a:rPr lang="en-US" sz="2400" dirty="0">
                <a:latin typeface="Arial" charset="0"/>
              </a:rPr>
              <a:t>d</a:t>
            </a:r>
            <a:r>
              <a:rPr lang="en-US" sz="2400" dirty="0" smtClean="0">
                <a:latin typeface="Arial" charset="0"/>
              </a:rPr>
              <a:t>isability payment</a:t>
            </a:r>
          </a:p>
          <a:p>
            <a:pPr lvl="1">
              <a:lnSpc>
                <a:spcPct val="120000"/>
              </a:lnSpc>
            </a:pPr>
            <a:r>
              <a:rPr lang="en-US" sz="2400" dirty="0" smtClean="0">
                <a:latin typeface="Arial" charset="0"/>
              </a:rPr>
              <a:t>Assets accumulated prior to disability</a:t>
            </a:r>
          </a:p>
          <a:p>
            <a:pPr lvl="1">
              <a:lnSpc>
                <a:spcPct val="120000"/>
              </a:lnSpc>
            </a:pPr>
            <a:r>
              <a:rPr lang="en-US" sz="2400" dirty="0" smtClean="0">
                <a:latin typeface="Arial" charset="0"/>
              </a:rPr>
              <a:t>Sale of home, land, etc. </a:t>
            </a:r>
            <a:endParaRPr lang="en-US" sz="2400" dirty="0">
              <a:latin typeface="Arial" charset="0"/>
            </a:endParaRPr>
          </a:p>
          <a:p>
            <a:pPr marL="0" indent="0">
              <a:buNone/>
            </a:pPr>
            <a:endParaRPr lang="en-US" dirty="0"/>
          </a:p>
        </p:txBody>
      </p:sp>
    </p:spTree>
    <p:extLst>
      <p:ext uri="{BB962C8B-B14F-4D97-AF65-F5344CB8AC3E}">
        <p14:creationId xmlns:p14="http://schemas.microsoft.com/office/powerpoint/2010/main" val="27415172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6138"/>
            <a:ext cx="9144000" cy="1143000"/>
          </a:xfrm>
        </p:spPr>
        <p:txBody>
          <a:bodyPr>
            <a:normAutofit fontScale="90000"/>
          </a:bodyPr>
          <a:lstStyle/>
          <a:p>
            <a:r>
              <a:rPr lang="en-US" dirty="0" smtClean="0"/>
              <a:t>The </a:t>
            </a:r>
            <a:r>
              <a:rPr lang="en-US" dirty="0" err="1" smtClean="0"/>
              <a:t>Arcare</a:t>
            </a:r>
            <a:r>
              <a:rPr lang="en-US" dirty="0" smtClean="0"/>
              <a:t> Special Needs Trust II</a:t>
            </a:r>
            <a:endParaRPr lang="en-US" dirty="0"/>
          </a:p>
        </p:txBody>
      </p:sp>
      <p:sp>
        <p:nvSpPr>
          <p:cNvPr id="20" name="AutoShape 16"/>
          <p:cNvSpPr>
            <a:spLocks noChangeArrowheads="1"/>
          </p:cNvSpPr>
          <p:nvPr/>
        </p:nvSpPr>
        <p:spPr bwMode="auto">
          <a:xfrm>
            <a:off x="2175427" y="3153600"/>
            <a:ext cx="309562" cy="103187"/>
          </a:xfrm>
          <a:prstGeom prst="rightArrow">
            <a:avLst>
              <a:gd name="adj1" fmla="val 50000"/>
              <a:gd name="adj2" fmla="val 75000"/>
            </a:avLst>
          </a:prstGeom>
          <a:solidFill>
            <a:srgbClr val="0000FF"/>
          </a:solidFill>
          <a:ln w="762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1" name="AutoShape 17"/>
          <p:cNvSpPr>
            <a:spLocks noChangeArrowheads="1"/>
          </p:cNvSpPr>
          <p:nvPr/>
        </p:nvSpPr>
        <p:spPr bwMode="auto">
          <a:xfrm>
            <a:off x="2175427" y="4803012"/>
            <a:ext cx="309562" cy="103188"/>
          </a:xfrm>
          <a:prstGeom prst="rightArrow">
            <a:avLst>
              <a:gd name="adj1" fmla="val 50000"/>
              <a:gd name="adj2" fmla="val 75000"/>
            </a:avLst>
          </a:prstGeom>
          <a:solidFill>
            <a:srgbClr val="FF6600"/>
          </a:solidFill>
          <a:ln w="762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2" name="AutoShape 18"/>
          <p:cNvSpPr>
            <a:spLocks noChangeArrowheads="1"/>
          </p:cNvSpPr>
          <p:nvPr/>
        </p:nvSpPr>
        <p:spPr bwMode="auto">
          <a:xfrm>
            <a:off x="2175427" y="3979100"/>
            <a:ext cx="309562" cy="103187"/>
          </a:xfrm>
          <a:prstGeom prst="rightArrow">
            <a:avLst>
              <a:gd name="adj1" fmla="val 50000"/>
              <a:gd name="adj2" fmla="val 75000"/>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3" name="Rectangle 19"/>
          <p:cNvSpPr>
            <a:spLocks noChangeArrowheads="1"/>
          </p:cNvSpPr>
          <p:nvPr/>
        </p:nvSpPr>
        <p:spPr bwMode="auto">
          <a:xfrm>
            <a:off x="2381802" y="2293175"/>
            <a:ext cx="4021137" cy="515937"/>
          </a:xfrm>
          <a:prstGeom prst="rect">
            <a:avLst/>
          </a:prstGeom>
          <a:noFill/>
          <a:ln w="9525">
            <a:solidFill>
              <a:srgbClr val="000000"/>
            </a:solidFill>
            <a:miter lim="800000"/>
            <a:headEnd/>
            <a:tailEnd/>
          </a:ln>
          <a:effectLst/>
          <a:extLst>
            <a:ext uri="{909E8E84-426E-40DD-AFC4-6F175D3DCCD1}">
              <a14:hiddenFill xmlns:a14="http://schemas.microsoft.com/office/drawing/2010/main">
                <a:gradFill rotWithShape="1">
                  <a:gsLst>
                    <a:gs pos="0">
                      <a:srgbClr val="FFFF00"/>
                    </a:gs>
                    <a:gs pos="50000">
                      <a:srgbClr val="767600"/>
                    </a:gs>
                    <a:gs pos="100000">
                      <a:srgbClr val="FFFF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dirty="0" smtClean="0"/>
              <a:t>Settlor = </a:t>
            </a:r>
            <a:r>
              <a:rPr lang="en-US" altLang="en-US" sz="1600" dirty="0" err="1" smtClean="0"/>
              <a:t>Arcare</a:t>
            </a:r>
            <a:endParaRPr lang="en-US" altLang="en-US" sz="1600" dirty="0"/>
          </a:p>
        </p:txBody>
      </p:sp>
      <p:sp>
        <p:nvSpPr>
          <p:cNvPr id="24" name="Text Box 21"/>
          <p:cNvSpPr txBox="1">
            <a:spLocks noChangeArrowheads="1"/>
          </p:cNvSpPr>
          <p:nvPr/>
        </p:nvSpPr>
        <p:spPr bwMode="auto">
          <a:xfrm>
            <a:off x="6506127" y="3463162"/>
            <a:ext cx="16494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50000"/>
              </a:spcBef>
              <a:buClrTx/>
              <a:buFontTx/>
              <a:buNone/>
            </a:pPr>
            <a:r>
              <a:rPr lang="en-US" altLang="en-US" sz="1600" dirty="0"/>
              <a:t>Trustee </a:t>
            </a:r>
            <a:r>
              <a:rPr lang="en-US" altLang="en-US" sz="1600" dirty="0" err="1" smtClean="0"/>
              <a:t>Arcare</a:t>
            </a:r>
            <a:endParaRPr lang="en-US" altLang="en-US" sz="1600" dirty="0"/>
          </a:p>
        </p:txBody>
      </p:sp>
      <p:sp>
        <p:nvSpPr>
          <p:cNvPr id="25" name="Text Box 22"/>
          <p:cNvSpPr txBox="1">
            <a:spLocks noChangeArrowheads="1"/>
          </p:cNvSpPr>
          <p:nvPr/>
        </p:nvSpPr>
        <p:spPr bwMode="auto">
          <a:xfrm>
            <a:off x="6250539" y="5888862"/>
            <a:ext cx="1765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50000"/>
              </a:spcBef>
              <a:buClrTx/>
              <a:buFontTx/>
              <a:buNone/>
            </a:pPr>
            <a:r>
              <a:rPr lang="en-US" altLang="en-US" sz="1600"/>
              <a:t>Sub-Accounts</a:t>
            </a:r>
          </a:p>
        </p:txBody>
      </p:sp>
      <p:sp>
        <p:nvSpPr>
          <p:cNvPr id="26" name="AutoShape 23"/>
          <p:cNvSpPr>
            <a:spLocks noChangeArrowheads="1"/>
          </p:cNvSpPr>
          <p:nvPr/>
        </p:nvSpPr>
        <p:spPr bwMode="auto">
          <a:xfrm>
            <a:off x="3052520" y="5318950"/>
            <a:ext cx="51594" cy="411163"/>
          </a:xfrm>
          <a:prstGeom prst="downArrow">
            <a:avLst>
              <a:gd name="adj1" fmla="val 50000"/>
              <a:gd name="adj2" fmla="val 149616"/>
            </a:avLst>
          </a:prstGeom>
          <a:solidFill>
            <a:srgbClr val="0000FF"/>
          </a:solidFill>
          <a:ln w="762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7" name="AutoShape 24"/>
          <p:cNvSpPr>
            <a:spLocks noChangeArrowheads="1"/>
          </p:cNvSpPr>
          <p:nvPr/>
        </p:nvSpPr>
        <p:spPr bwMode="auto">
          <a:xfrm>
            <a:off x="4333734" y="5318951"/>
            <a:ext cx="45719" cy="411162"/>
          </a:xfrm>
          <a:prstGeom prst="downArrow">
            <a:avLst>
              <a:gd name="adj1" fmla="val 50000"/>
              <a:gd name="adj2" fmla="val 149615"/>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8" name="AutoShape 25"/>
          <p:cNvSpPr>
            <a:spLocks noChangeArrowheads="1"/>
          </p:cNvSpPr>
          <p:nvPr/>
        </p:nvSpPr>
        <p:spPr bwMode="auto">
          <a:xfrm>
            <a:off x="5680627" y="5318950"/>
            <a:ext cx="51593" cy="411163"/>
          </a:xfrm>
          <a:prstGeom prst="downArrow">
            <a:avLst>
              <a:gd name="adj1" fmla="val 50000"/>
              <a:gd name="adj2" fmla="val 149616"/>
            </a:avLst>
          </a:prstGeom>
          <a:solidFill>
            <a:srgbClr val="FF6600"/>
          </a:solidFill>
          <a:ln w="762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eaLnBrk="1" hangingPunct="1">
              <a:spcBef>
                <a:spcPct val="0"/>
              </a:spcBef>
              <a:buClrTx/>
              <a:buFontTx/>
              <a:buNone/>
            </a:pPr>
            <a:endParaRPr lang="en-US" altLang="en-US" sz="1800">
              <a:solidFill>
                <a:schemeClr val="tx1"/>
              </a:solidFill>
            </a:endParaRPr>
          </a:p>
        </p:txBody>
      </p:sp>
      <p:sp>
        <p:nvSpPr>
          <p:cNvPr id="29" name="Rectangle 26"/>
          <p:cNvSpPr>
            <a:spLocks noChangeArrowheads="1"/>
          </p:cNvSpPr>
          <p:nvPr/>
        </p:nvSpPr>
        <p:spPr bwMode="auto">
          <a:xfrm>
            <a:off x="2615164" y="5730112"/>
            <a:ext cx="815975" cy="619125"/>
          </a:xfrm>
          <a:prstGeom prst="rect">
            <a:avLst/>
          </a:prstGeom>
          <a:noFill/>
          <a:ln w="9525">
            <a:solidFill>
              <a:srgbClr val="000099"/>
            </a:solidFill>
            <a:miter lim="800000"/>
            <a:headEnd/>
            <a:tailEnd/>
          </a:ln>
          <a:effectLst/>
          <a:extLst>
            <a:ext uri="{909E8E84-426E-40DD-AFC4-6F175D3DCCD1}">
              <a14:hiddenFill xmlns:a14="http://schemas.microsoft.com/office/drawing/2010/main">
                <a:gradFill rotWithShape="1">
                  <a:gsLst>
                    <a:gs pos="0">
                      <a:srgbClr val="000076"/>
                    </a:gs>
                    <a:gs pos="50000">
                      <a:srgbClr val="0000FF"/>
                    </a:gs>
                    <a:gs pos="100000">
                      <a:srgbClr val="000076"/>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a:t>Bob</a:t>
            </a:r>
          </a:p>
        </p:txBody>
      </p:sp>
      <p:sp>
        <p:nvSpPr>
          <p:cNvPr id="30" name="Rectangle 27"/>
          <p:cNvSpPr>
            <a:spLocks noChangeArrowheads="1"/>
          </p:cNvSpPr>
          <p:nvPr/>
        </p:nvSpPr>
        <p:spPr bwMode="auto">
          <a:xfrm>
            <a:off x="3978492" y="5730112"/>
            <a:ext cx="762000" cy="619125"/>
          </a:xfrm>
          <a:prstGeom prst="rect">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FF0000"/>
                    </a:gs>
                    <a:gs pos="50000">
                      <a:srgbClr val="760000"/>
                    </a:gs>
                    <a:gs pos="100000">
                      <a:srgbClr val="FF0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a:t>Carol</a:t>
            </a:r>
          </a:p>
        </p:txBody>
      </p:sp>
      <p:sp>
        <p:nvSpPr>
          <p:cNvPr id="31" name="Rectangle 28"/>
          <p:cNvSpPr>
            <a:spLocks noChangeArrowheads="1"/>
          </p:cNvSpPr>
          <p:nvPr/>
        </p:nvSpPr>
        <p:spPr bwMode="auto">
          <a:xfrm>
            <a:off x="5296452" y="5730112"/>
            <a:ext cx="801687" cy="619125"/>
          </a:xfrm>
          <a:prstGeom prst="rect">
            <a:avLst/>
          </a:prstGeom>
          <a:noFill/>
          <a:ln w="9525">
            <a:solidFill>
              <a:srgbClr val="FF9900"/>
            </a:solidFill>
            <a:miter lim="800000"/>
            <a:headEnd/>
            <a:tailEnd/>
          </a:ln>
          <a:effectLst/>
          <a:extLst>
            <a:ext uri="{909E8E84-426E-40DD-AFC4-6F175D3DCCD1}">
              <a14:hiddenFill xmlns:a14="http://schemas.microsoft.com/office/drawing/2010/main">
                <a:gradFill rotWithShape="1">
                  <a:gsLst>
                    <a:gs pos="0">
                      <a:srgbClr val="FF6600"/>
                    </a:gs>
                    <a:gs pos="50000">
                      <a:srgbClr val="762F00"/>
                    </a:gs>
                    <a:gs pos="100000">
                      <a:srgbClr val="FF66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a:t>Frank</a:t>
            </a:r>
          </a:p>
        </p:txBody>
      </p:sp>
      <p:sp>
        <p:nvSpPr>
          <p:cNvPr id="32" name="Rectangle 29"/>
          <p:cNvSpPr>
            <a:spLocks noChangeArrowheads="1"/>
          </p:cNvSpPr>
          <p:nvPr/>
        </p:nvSpPr>
        <p:spPr bwMode="auto">
          <a:xfrm>
            <a:off x="1145139" y="2947225"/>
            <a:ext cx="1030288" cy="619125"/>
          </a:xfrm>
          <a:prstGeom prst="rect">
            <a:avLst/>
          </a:prstGeom>
          <a:noFill/>
          <a:ln w="9525">
            <a:solidFill>
              <a:srgbClr val="000099"/>
            </a:solidFill>
            <a:miter lim="800000"/>
            <a:headEnd/>
            <a:tailEnd/>
          </a:ln>
          <a:effectLst/>
          <a:extLst>
            <a:ext uri="{909E8E84-426E-40DD-AFC4-6F175D3DCCD1}">
              <a14:hiddenFill xmlns:a14="http://schemas.microsoft.com/office/drawing/2010/main">
                <a:gradFill rotWithShape="1">
                  <a:gsLst>
                    <a:gs pos="0">
                      <a:srgbClr val="000076"/>
                    </a:gs>
                    <a:gs pos="50000">
                      <a:srgbClr val="0000FF"/>
                    </a:gs>
                    <a:gs pos="100000">
                      <a:srgbClr val="000076"/>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1600"/>
              <a:t>Bob</a:t>
            </a:r>
          </a:p>
        </p:txBody>
      </p:sp>
      <p:sp>
        <p:nvSpPr>
          <p:cNvPr id="33" name="Rectangle 30"/>
          <p:cNvSpPr>
            <a:spLocks noChangeArrowheads="1"/>
          </p:cNvSpPr>
          <p:nvPr/>
        </p:nvSpPr>
        <p:spPr bwMode="auto">
          <a:xfrm>
            <a:off x="1145139" y="3772725"/>
            <a:ext cx="1030288" cy="617537"/>
          </a:xfrm>
          <a:prstGeom prst="rect">
            <a:avLst/>
          </a:prstGeom>
          <a:noFill/>
          <a:ln w="9525">
            <a:solidFill>
              <a:srgbClr val="FF0000"/>
            </a:solidFill>
            <a:miter lim="800000"/>
            <a:headEnd/>
            <a:tailEnd/>
          </a:ln>
          <a:effectLst/>
          <a:extLst>
            <a:ext uri="{909E8E84-426E-40DD-AFC4-6F175D3DCCD1}">
              <a14:hiddenFill xmlns:a14="http://schemas.microsoft.com/office/drawing/2010/main">
                <a:gradFill rotWithShape="1">
                  <a:gsLst>
                    <a:gs pos="0">
                      <a:srgbClr val="FF0000"/>
                    </a:gs>
                    <a:gs pos="50000">
                      <a:srgbClr val="760000"/>
                    </a:gs>
                    <a:gs pos="100000">
                      <a:srgbClr val="FF0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endParaRPr lang="en-US" altLang="en-US" sz="1600" dirty="0">
              <a:latin typeface="Times New Roman" pitchFamily="18" charset="0"/>
            </a:endParaRPr>
          </a:p>
          <a:p>
            <a:pPr algn="ctr" eaLnBrk="1" hangingPunct="1">
              <a:spcBef>
                <a:spcPct val="0"/>
              </a:spcBef>
              <a:buClrTx/>
              <a:buFontTx/>
              <a:buNone/>
            </a:pPr>
            <a:r>
              <a:rPr lang="en-US" altLang="en-US" sz="1600" dirty="0"/>
              <a:t>Carol</a:t>
            </a:r>
            <a:r>
              <a:rPr lang="en-US" altLang="en-US" sz="1600" dirty="0" smtClean="0"/>
              <a:t>/</a:t>
            </a:r>
            <a:br>
              <a:rPr lang="en-US" altLang="en-US" sz="1600" dirty="0" smtClean="0"/>
            </a:br>
            <a:r>
              <a:rPr lang="en-US" altLang="en-US" sz="1600" dirty="0" smtClean="0"/>
              <a:t>Court Order</a:t>
            </a:r>
            <a:endParaRPr lang="en-US" altLang="en-US" sz="1600" dirty="0"/>
          </a:p>
          <a:p>
            <a:pPr algn="ctr" eaLnBrk="1" hangingPunct="1">
              <a:spcBef>
                <a:spcPct val="0"/>
              </a:spcBef>
              <a:buClrTx/>
              <a:buFontTx/>
              <a:buNone/>
            </a:pPr>
            <a:endParaRPr lang="en-US" altLang="en-US" sz="1600" dirty="0">
              <a:latin typeface="Times New Roman" pitchFamily="18" charset="0"/>
            </a:endParaRPr>
          </a:p>
        </p:txBody>
      </p:sp>
      <p:sp>
        <p:nvSpPr>
          <p:cNvPr id="34" name="Rectangle 31"/>
          <p:cNvSpPr>
            <a:spLocks noChangeArrowheads="1"/>
          </p:cNvSpPr>
          <p:nvPr/>
        </p:nvSpPr>
        <p:spPr bwMode="auto">
          <a:xfrm>
            <a:off x="1145139" y="4596637"/>
            <a:ext cx="1030288" cy="619125"/>
          </a:xfrm>
          <a:prstGeom prst="rect">
            <a:avLst/>
          </a:prstGeom>
          <a:noFill/>
          <a:ln w="9525">
            <a:solidFill>
              <a:srgbClr val="FF9900"/>
            </a:solidFill>
            <a:miter lim="800000"/>
            <a:headEnd/>
            <a:tailEnd/>
          </a:ln>
          <a:effectLst/>
          <a:extLst>
            <a:ext uri="{909E8E84-426E-40DD-AFC4-6F175D3DCCD1}">
              <a14:hiddenFill xmlns:a14="http://schemas.microsoft.com/office/drawing/2010/main">
                <a:gradFill rotWithShape="1">
                  <a:gsLst>
                    <a:gs pos="0">
                      <a:srgbClr val="FF6600"/>
                    </a:gs>
                    <a:gs pos="50000">
                      <a:srgbClr val="762F00"/>
                    </a:gs>
                    <a:gs pos="100000">
                      <a:srgbClr val="FF66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endParaRPr lang="en-US" altLang="en-US" sz="1600" dirty="0">
              <a:latin typeface="Times New Roman" pitchFamily="18" charset="0"/>
            </a:endParaRPr>
          </a:p>
          <a:p>
            <a:pPr algn="ctr" eaLnBrk="1" hangingPunct="1">
              <a:spcBef>
                <a:spcPct val="0"/>
              </a:spcBef>
              <a:buClrTx/>
              <a:buFontTx/>
              <a:buNone/>
            </a:pPr>
            <a:r>
              <a:rPr lang="en-US" altLang="en-US" sz="1600" dirty="0" smtClean="0"/>
              <a:t>Frank/</a:t>
            </a:r>
            <a:br>
              <a:rPr lang="en-US" altLang="en-US" sz="1600" dirty="0" smtClean="0"/>
            </a:br>
            <a:r>
              <a:rPr lang="en-US" altLang="en-US" sz="1600" dirty="0" smtClean="0"/>
              <a:t>Guardian</a:t>
            </a:r>
            <a:endParaRPr lang="en-US" altLang="en-US" sz="1600" dirty="0"/>
          </a:p>
          <a:p>
            <a:pPr algn="ctr" eaLnBrk="1" hangingPunct="1">
              <a:spcBef>
                <a:spcPct val="0"/>
              </a:spcBef>
              <a:buClrTx/>
              <a:buFontTx/>
              <a:buNone/>
            </a:pPr>
            <a:endParaRPr lang="en-US" altLang="en-US" sz="1600" dirty="0">
              <a:latin typeface="Times New Roman" pitchFamily="18" charset="0"/>
            </a:endParaRPr>
          </a:p>
        </p:txBody>
      </p:sp>
      <p:sp>
        <p:nvSpPr>
          <p:cNvPr id="35" name="Rectangle 20"/>
          <p:cNvSpPr>
            <a:spLocks noChangeArrowheads="1"/>
          </p:cNvSpPr>
          <p:nvPr/>
        </p:nvSpPr>
        <p:spPr bwMode="auto">
          <a:xfrm>
            <a:off x="2381802" y="2809111"/>
            <a:ext cx="4021137" cy="2715420"/>
          </a:xfrm>
          <a:prstGeom prst="rect">
            <a:avLst/>
          </a:prstGeom>
          <a:noFill/>
          <a:ln w="9525">
            <a:solidFill>
              <a:srgbClr val="009900"/>
            </a:solidFill>
            <a:miter lim="800000"/>
            <a:headEnd/>
            <a:tailEnd/>
          </a:ln>
          <a:effectLst/>
          <a:extLst>
            <a:ext uri="{909E8E84-426E-40DD-AFC4-6F175D3DCCD1}">
              <a14:hiddenFill xmlns:a14="http://schemas.microsoft.com/office/drawing/2010/main">
                <a:gradFill rotWithShape="1">
                  <a:gsLst>
                    <a:gs pos="0">
                      <a:srgbClr val="003B00"/>
                    </a:gs>
                    <a:gs pos="100000">
                      <a:srgbClr val="008000"/>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008000"/>
              </a:buClr>
              <a:buFont typeface="Wingdings" pitchFamily="2" charset="2"/>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lr>
                <a:schemeClr val="hlink"/>
              </a:buClr>
              <a:buFont typeface="Wingdings" pitchFamily="2" charset="2"/>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lr>
                <a:schemeClr val="hlink"/>
              </a:buClr>
              <a:buFont typeface="Wingdings" pitchFamily="2" charset="2"/>
              <a:buChar char="§"/>
              <a:defRPr sz="2000">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rgbClr val="000000"/>
                </a:solidFill>
                <a:latin typeface="Arial" charset="0"/>
              </a:defRPr>
            </a:lvl9pPr>
          </a:lstStyle>
          <a:p>
            <a:pPr algn="ctr" eaLnBrk="1" hangingPunct="1">
              <a:spcBef>
                <a:spcPct val="0"/>
              </a:spcBef>
              <a:buClrTx/>
              <a:buFontTx/>
              <a:buNone/>
            </a:pPr>
            <a:r>
              <a:rPr lang="en-US" altLang="en-US" sz="2400" dirty="0" smtClean="0"/>
              <a:t>ARCare </a:t>
            </a:r>
            <a:r>
              <a:rPr lang="en-US" altLang="en-US" sz="2400" dirty="0"/>
              <a:t>Trust II</a:t>
            </a:r>
          </a:p>
          <a:p>
            <a:pPr algn="ctr" eaLnBrk="1" hangingPunct="1">
              <a:spcBef>
                <a:spcPct val="0"/>
              </a:spcBef>
              <a:buClrTx/>
              <a:buFontTx/>
              <a:buNone/>
            </a:pPr>
            <a:r>
              <a:rPr lang="en-US" altLang="en-US" sz="2400" dirty="0"/>
              <a:t>“Master Trust Document”</a:t>
            </a:r>
            <a:endParaRPr lang="en-US" altLang="en-US" sz="3600" dirty="0"/>
          </a:p>
          <a:p>
            <a:pPr algn="ctr" eaLnBrk="1" hangingPunct="1">
              <a:spcBef>
                <a:spcPct val="0"/>
              </a:spcBef>
              <a:buClrTx/>
              <a:buFontTx/>
              <a:buNone/>
            </a:pPr>
            <a:r>
              <a:rPr lang="en-US" altLang="en-US" sz="2400" dirty="0" smtClean="0"/>
              <a:t>Self-Settled </a:t>
            </a:r>
            <a:r>
              <a:rPr lang="en-US" altLang="en-US" sz="2400" dirty="0"/>
              <a:t>Trust </a:t>
            </a:r>
          </a:p>
          <a:p>
            <a:pPr algn="ctr" eaLnBrk="1" hangingPunct="1">
              <a:spcBef>
                <a:spcPct val="0"/>
              </a:spcBef>
              <a:buClrTx/>
              <a:buFontTx/>
              <a:buNone/>
            </a:pPr>
            <a:r>
              <a:rPr lang="en-US" altLang="en-US" sz="1800" dirty="0"/>
              <a:t>Assets subject to Estate Recovery</a:t>
            </a:r>
          </a:p>
          <a:p>
            <a:pPr algn="ctr" eaLnBrk="1" hangingPunct="1">
              <a:spcBef>
                <a:spcPct val="0"/>
              </a:spcBef>
              <a:buClrTx/>
              <a:buFontTx/>
              <a:buNone/>
            </a:pPr>
            <a:endParaRPr lang="en-US" altLang="en-US" sz="1600" dirty="0"/>
          </a:p>
          <a:p>
            <a:pPr algn="ctr" eaLnBrk="1" hangingPunct="1">
              <a:spcBef>
                <a:spcPct val="0"/>
              </a:spcBef>
              <a:buClrTx/>
              <a:buFontTx/>
              <a:buNone/>
            </a:pPr>
            <a:r>
              <a:rPr lang="en-US" altLang="en-US" sz="1600" dirty="0"/>
              <a:t>Assets are pooled for investment </a:t>
            </a:r>
          </a:p>
          <a:p>
            <a:pPr algn="ctr" eaLnBrk="1" hangingPunct="1">
              <a:spcBef>
                <a:spcPct val="0"/>
              </a:spcBef>
              <a:buClrTx/>
              <a:buFontTx/>
              <a:buNone/>
            </a:pPr>
            <a:r>
              <a:rPr lang="en-US" altLang="en-US" sz="1600" dirty="0"/>
              <a:t>and management </a:t>
            </a:r>
            <a:r>
              <a:rPr lang="en-US" altLang="en-US" sz="1600" dirty="0" smtClean="0"/>
              <a:t>purposes.</a:t>
            </a:r>
            <a:endParaRPr lang="en-US" altLang="en-US" sz="1600" dirty="0"/>
          </a:p>
          <a:p>
            <a:pPr algn="ctr" eaLnBrk="1" hangingPunct="1">
              <a:spcBef>
                <a:spcPct val="0"/>
              </a:spcBef>
              <a:buClrTx/>
              <a:buFontTx/>
              <a:buNone/>
            </a:pPr>
            <a:r>
              <a:rPr lang="en-US" altLang="en-US" sz="1600" dirty="0"/>
              <a:t>Each Beneficiary has a Joinder </a:t>
            </a:r>
            <a:r>
              <a:rPr lang="en-US" altLang="en-US" sz="1600" dirty="0" smtClean="0"/>
              <a:t>Agreement.</a:t>
            </a:r>
            <a:endParaRPr lang="en-US" altLang="en-US" sz="1600" dirty="0"/>
          </a:p>
          <a:p>
            <a:pPr algn="ctr" eaLnBrk="1" hangingPunct="1">
              <a:spcBef>
                <a:spcPct val="0"/>
              </a:spcBef>
              <a:buClrTx/>
              <a:buFontTx/>
              <a:buNone/>
            </a:pPr>
            <a:endParaRPr lang="en-US" altLang="en-US" sz="1800" dirty="0">
              <a:latin typeface="Times New Roman" pitchFamily="18" charset="0"/>
            </a:endParaRPr>
          </a:p>
        </p:txBody>
      </p:sp>
    </p:spTree>
    <p:extLst>
      <p:ext uri="{BB962C8B-B14F-4D97-AF65-F5344CB8AC3E}">
        <p14:creationId xmlns:p14="http://schemas.microsoft.com/office/powerpoint/2010/main" val="3533957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Pooled Trusts - Benefits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Assists families with future planning information</a:t>
            </a:r>
          </a:p>
          <a:p>
            <a:r>
              <a:rPr lang="en-US" dirty="0" smtClean="0"/>
              <a:t>Often has social workers on staff that provide case management/trust care management i.e. shopping, budgeting, car purchases, etc. </a:t>
            </a:r>
          </a:p>
          <a:p>
            <a:r>
              <a:rPr lang="en-US" dirty="0" smtClean="0"/>
              <a:t>Accepts smaller initial funding amounts</a:t>
            </a:r>
          </a:p>
          <a:p>
            <a:r>
              <a:rPr lang="en-US" dirty="0" smtClean="0"/>
              <a:t>Reasonable fees</a:t>
            </a:r>
          </a:p>
          <a:p>
            <a:r>
              <a:rPr lang="en-US" dirty="0" smtClean="0"/>
              <a:t>Knowledge of persons with disabilities</a:t>
            </a:r>
          </a:p>
          <a:p>
            <a:r>
              <a:rPr lang="en-US" dirty="0" smtClean="0"/>
              <a:t>Provides Pooled Asset allocation</a:t>
            </a:r>
          </a:p>
          <a:p>
            <a:r>
              <a:rPr lang="en-US" dirty="0" smtClean="0"/>
              <a:t>Supports the grantor’s objectives for the lifetime of the beneficiary</a:t>
            </a:r>
          </a:p>
          <a:p>
            <a:r>
              <a:rPr lang="en-US" dirty="0" smtClean="0"/>
              <a:t>Provides continuity –does not depend on one individual</a:t>
            </a:r>
          </a:p>
          <a:p>
            <a:pPr marL="0" indent="0">
              <a:buNone/>
            </a:pPr>
            <a:endParaRPr lang="en-US" dirty="0" smtClean="0"/>
          </a:p>
          <a:p>
            <a:endParaRPr lang="en-US" dirty="0"/>
          </a:p>
        </p:txBody>
      </p:sp>
    </p:spTree>
    <p:extLst>
      <p:ext uri="{BB962C8B-B14F-4D97-AF65-F5344CB8AC3E}">
        <p14:creationId xmlns:p14="http://schemas.microsoft.com/office/powerpoint/2010/main" val="3005995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Distributions from an SNT</a:t>
            </a:r>
            <a:endParaRPr lang="en-US" dirty="0"/>
          </a:p>
        </p:txBody>
      </p:sp>
      <p:sp>
        <p:nvSpPr>
          <p:cNvPr id="3" name="Content Placeholder 2"/>
          <p:cNvSpPr>
            <a:spLocks noGrp="1"/>
          </p:cNvSpPr>
          <p:nvPr>
            <p:ph idx="1"/>
          </p:nvPr>
        </p:nvSpPr>
        <p:spPr>
          <a:xfrm>
            <a:off x="148104" y="2742503"/>
            <a:ext cx="4436772" cy="4056711"/>
          </a:xfrm>
        </p:spPr>
        <p:txBody>
          <a:bodyPr>
            <a:normAutofit fontScale="47500" lnSpcReduction="20000"/>
          </a:bodyPr>
          <a:lstStyle/>
          <a:p>
            <a:pPr>
              <a:defRPr/>
            </a:pPr>
            <a:r>
              <a:rPr lang="en-US" sz="2500" dirty="0" smtClean="0"/>
              <a:t>Advocacy </a:t>
            </a:r>
            <a:r>
              <a:rPr lang="en-US" sz="2500" dirty="0"/>
              <a:t>services</a:t>
            </a:r>
          </a:p>
          <a:p>
            <a:pPr>
              <a:defRPr/>
            </a:pPr>
            <a:r>
              <a:rPr lang="en-US" sz="2500" b="1" dirty="0"/>
              <a:t>Pre-Paid</a:t>
            </a:r>
            <a:r>
              <a:rPr lang="en-US" sz="2500" dirty="0"/>
              <a:t> Burial Expenses of beneficiary</a:t>
            </a:r>
          </a:p>
          <a:p>
            <a:pPr>
              <a:defRPr/>
            </a:pPr>
            <a:r>
              <a:rPr lang="en-US" sz="2500" dirty="0"/>
              <a:t>Cable television</a:t>
            </a:r>
          </a:p>
          <a:p>
            <a:pPr>
              <a:defRPr/>
            </a:pPr>
            <a:r>
              <a:rPr lang="en-US" sz="2500" dirty="0"/>
              <a:t>Camp tuition</a:t>
            </a:r>
          </a:p>
          <a:p>
            <a:pPr>
              <a:defRPr/>
            </a:pPr>
            <a:r>
              <a:rPr lang="en-US" sz="2500" dirty="0"/>
              <a:t>Clothing for the Beneficiary</a:t>
            </a:r>
          </a:p>
          <a:p>
            <a:pPr>
              <a:defRPr/>
            </a:pPr>
            <a:r>
              <a:rPr lang="en-US" sz="2500" dirty="0"/>
              <a:t>Computer hardware and software</a:t>
            </a:r>
          </a:p>
          <a:p>
            <a:pPr>
              <a:defRPr/>
            </a:pPr>
            <a:r>
              <a:rPr lang="en-US" sz="2500" dirty="0"/>
              <a:t>Curtains, towels, linens, decorative items</a:t>
            </a:r>
          </a:p>
          <a:p>
            <a:pPr>
              <a:defRPr/>
            </a:pPr>
            <a:r>
              <a:rPr lang="en-US" sz="2500" dirty="0"/>
              <a:t>Education, tuition, books or transportation to same</a:t>
            </a:r>
          </a:p>
          <a:p>
            <a:pPr>
              <a:defRPr/>
            </a:pPr>
            <a:r>
              <a:rPr lang="en-US" sz="2500" dirty="0"/>
              <a:t>Entertainment and recreation tickets</a:t>
            </a:r>
          </a:p>
          <a:p>
            <a:pPr>
              <a:defRPr/>
            </a:pPr>
            <a:r>
              <a:rPr lang="en-US" sz="2500" dirty="0"/>
              <a:t>Equipment (electronic, entertainment, adaptive)</a:t>
            </a:r>
          </a:p>
          <a:p>
            <a:pPr>
              <a:defRPr/>
            </a:pPr>
            <a:r>
              <a:rPr lang="en-US" sz="2500" dirty="0"/>
              <a:t>Expenses related to owning and operating one car</a:t>
            </a:r>
          </a:p>
          <a:p>
            <a:pPr>
              <a:defRPr/>
            </a:pPr>
            <a:r>
              <a:rPr lang="en-US" sz="2500" dirty="0"/>
              <a:t>Eyeglasses</a:t>
            </a:r>
          </a:p>
          <a:p>
            <a:pPr>
              <a:defRPr/>
            </a:pPr>
            <a:r>
              <a:rPr lang="en-US" sz="2500" dirty="0"/>
              <a:t>Furniture and household items</a:t>
            </a:r>
          </a:p>
          <a:p>
            <a:pPr>
              <a:defRPr/>
            </a:pPr>
            <a:r>
              <a:rPr lang="en-US" sz="2500" dirty="0"/>
              <a:t>Gardening and lawn care</a:t>
            </a:r>
          </a:p>
          <a:p>
            <a:pPr>
              <a:defRPr/>
            </a:pPr>
            <a:r>
              <a:rPr lang="en-US" sz="2500" dirty="0"/>
              <a:t>Guardianship and advocacy services</a:t>
            </a:r>
          </a:p>
          <a:p>
            <a:pPr>
              <a:defRPr/>
            </a:pPr>
            <a:r>
              <a:rPr lang="en-US" sz="2500" dirty="0"/>
              <a:t>Home appliances</a:t>
            </a:r>
          </a:p>
          <a:p>
            <a:pPr>
              <a:defRPr/>
            </a:pPr>
            <a:r>
              <a:rPr lang="en-US" sz="2500" dirty="0"/>
              <a:t>Home renovations to improve accessibility</a:t>
            </a:r>
          </a:p>
          <a:p>
            <a:pPr>
              <a:defRPr/>
            </a:pPr>
            <a:r>
              <a:rPr lang="en-US" sz="2500" dirty="0"/>
              <a:t>Homeowner insurance premiums</a:t>
            </a:r>
          </a:p>
          <a:p>
            <a:pPr>
              <a:defRPr/>
            </a:pPr>
            <a:r>
              <a:rPr lang="en-US" sz="2500" dirty="0"/>
              <a:t>Independent evaluations</a:t>
            </a:r>
          </a:p>
          <a:p>
            <a:pPr>
              <a:defRPr/>
            </a:pPr>
            <a:r>
              <a:rPr lang="en-US" sz="2500" dirty="0"/>
              <a:t>Insurance premiums (health, dental, life, care and renter)</a:t>
            </a:r>
          </a:p>
          <a:p>
            <a:pPr>
              <a:defRPr/>
            </a:pPr>
            <a:r>
              <a:rPr lang="en-US" sz="2500" dirty="0" smtClean="0"/>
              <a:t>Internet access</a:t>
            </a:r>
            <a:endParaRPr lang="en-US" sz="2500" dirty="0"/>
          </a:p>
        </p:txBody>
      </p:sp>
      <p:sp>
        <p:nvSpPr>
          <p:cNvPr id="4" name="Content Placeholder 3"/>
          <p:cNvSpPr txBox="1">
            <a:spLocks/>
          </p:cNvSpPr>
          <p:nvPr/>
        </p:nvSpPr>
        <p:spPr>
          <a:xfrm>
            <a:off x="457200" y="2016615"/>
            <a:ext cx="8229600" cy="706246"/>
          </a:xfrm>
          <a:prstGeom prst="rect">
            <a:avLst/>
          </a:prstGeom>
        </p:spPr>
        <p:txBody>
          <a:bodyPr>
            <a:normAutofit fontScale="92500"/>
          </a:bodyPr>
          <a:lst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t>The Dos (payments must be made to a vendor)</a:t>
            </a:r>
          </a:p>
        </p:txBody>
      </p:sp>
      <p:sp>
        <p:nvSpPr>
          <p:cNvPr id="5" name="Content Placeholder 2"/>
          <p:cNvSpPr txBox="1">
            <a:spLocks/>
          </p:cNvSpPr>
          <p:nvPr/>
        </p:nvSpPr>
        <p:spPr>
          <a:xfrm>
            <a:off x="4602090" y="2688839"/>
            <a:ext cx="4436772" cy="4056711"/>
          </a:xfrm>
          <a:prstGeom prst="rect">
            <a:avLst/>
          </a:prstGeom>
          <a:ln>
            <a:noFill/>
          </a:ln>
        </p:spPr>
        <p:txBody>
          <a:bodyPr vert="horz" lIns="91440" tIns="45720" rIns="91440" bIns="45720" rtlCol="0">
            <a:noAutofit/>
          </a:bodyPr>
          <a:lst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1200" dirty="0" smtClean="0"/>
              <a:t>Job </a:t>
            </a:r>
            <a:r>
              <a:rPr lang="en-US" sz="1200" dirty="0"/>
              <a:t>coaching</a:t>
            </a:r>
          </a:p>
          <a:p>
            <a:pPr>
              <a:defRPr/>
            </a:pPr>
            <a:r>
              <a:rPr lang="en-US" sz="1200" dirty="0"/>
              <a:t>Legal fees</a:t>
            </a:r>
          </a:p>
          <a:p>
            <a:pPr>
              <a:defRPr/>
            </a:pPr>
            <a:r>
              <a:rPr lang="en-US" sz="1200" dirty="0"/>
              <a:t>Magazine subscriptions</a:t>
            </a:r>
          </a:p>
          <a:p>
            <a:pPr>
              <a:defRPr/>
            </a:pPr>
            <a:r>
              <a:rPr lang="en-US" sz="1200" dirty="0"/>
              <a:t>Medical equipment</a:t>
            </a:r>
          </a:p>
          <a:p>
            <a:pPr>
              <a:defRPr/>
            </a:pPr>
            <a:r>
              <a:rPr lang="en-US" sz="1200" dirty="0"/>
              <a:t>Medical, nursing and dental care, not covered by another source</a:t>
            </a:r>
          </a:p>
          <a:p>
            <a:pPr>
              <a:defRPr/>
            </a:pPr>
            <a:r>
              <a:rPr lang="en-US" sz="1200" dirty="0"/>
              <a:t>Medications</a:t>
            </a:r>
          </a:p>
          <a:p>
            <a:pPr>
              <a:defRPr/>
            </a:pPr>
            <a:r>
              <a:rPr lang="en-US" sz="1200" dirty="0"/>
              <a:t>Massage therapy</a:t>
            </a:r>
          </a:p>
          <a:p>
            <a:pPr>
              <a:defRPr/>
            </a:pPr>
            <a:r>
              <a:rPr lang="en-US" sz="1200" dirty="0"/>
              <a:t>Office supplies</a:t>
            </a:r>
          </a:p>
          <a:p>
            <a:pPr>
              <a:defRPr/>
            </a:pPr>
            <a:r>
              <a:rPr lang="en-US" sz="1200" dirty="0"/>
              <a:t>Personal assistance</a:t>
            </a:r>
          </a:p>
          <a:p>
            <a:pPr>
              <a:defRPr/>
            </a:pPr>
            <a:r>
              <a:rPr lang="en-US" sz="1200" dirty="0"/>
              <a:t>Pet care and supplies</a:t>
            </a:r>
          </a:p>
          <a:p>
            <a:pPr>
              <a:defRPr/>
            </a:pPr>
            <a:r>
              <a:rPr lang="en-US" sz="1200" dirty="0"/>
              <a:t>Private counseling and case management</a:t>
            </a:r>
          </a:p>
          <a:p>
            <a:pPr>
              <a:defRPr/>
            </a:pPr>
            <a:r>
              <a:rPr lang="en-US" sz="1200" dirty="0"/>
              <a:t>Private lessons and materials</a:t>
            </a:r>
          </a:p>
          <a:p>
            <a:pPr>
              <a:defRPr/>
            </a:pPr>
            <a:r>
              <a:rPr lang="en-US" sz="1200" dirty="0"/>
              <a:t>Stamps and writing supplies</a:t>
            </a:r>
          </a:p>
          <a:p>
            <a:pPr>
              <a:defRPr/>
            </a:pPr>
            <a:r>
              <a:rPr lang="en-US" sz="1200" dirty="0"/>
              <a:t>Supplemental dietary needs</a:t>
            </a:r>
          </a:p>
          <a:p>
            <a:pPr>
              <a:defRPr/>
            </a:pPr>
            <a:r>
              <a:rPr lang="en-US" sz="1200" dirty="0"/>
              <a:t>Telephone service</a:t>
            </a:r>
          </a:p>
          <a:p>
            <a:pPr>
              <a:defRPr/>
            </a:pPr>
            <a:r>
              <a:rPr lang="en-US" sz="1200" dirty="0"/>
              <a:t>Testing (vocational, medical, psychological, etc.)</a:t>
            </a:r>
          </a:p>
          <a:p>
            <a:pPr>
              <a:defRPr/>
            </a:pPr>
            <a:r>
              <a:rPr lang="en-US" sz="1200" dirty="0"/>
              <a:t>Vacation expenses including transportation and hotel</a:t>
            </a:r>
          </a:p>
        </p:txBody>
      </p:sp>
    </p:spTree>
    <p:extLst>
      <p:ext uri="{BB962C8B-B14F-4D97-AF65-F5344CB8AC3E}">
        <p14:creationId xmlns:p14="http://schemas.microsoft.com/office/powerpoint/2010/main" val="31161187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Distributions from an SNT</a:t>
            </a:r>
            <a:endParaRPr lang="en-US" dirty="0"/>
          </a:p>
        </p:txBody>
      </p:sp>
      <p:sp>
        <p:nvSpPr>
          <p:cNvPr id="4" name="Content Placeholder 3"/>
          <p:cNvSpPr txBox="1">
            <a:spLocks/>
          </p:cNvSpPr>
          <p:nvPr/>
        </p:nvSpPr>
        <p:spPr>
          <a:xfrm>
            <a:off x="457200" y="2016615"/>
            <a:ext cx="8229600" cy="706246"/>
          </a:xfrm>
          <a:prstGeom prst="rect">
            <a:avLst/>
          </a:prstGeom>
        </p:spPr>
        <p:txBody>
          <a:bodyPr>
            <a:normAutofit/>
          </a:bodyPr>
          <a:lst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t>The </a:t>
            </a:r>
            <a:r>
              <a:rPr lang="en-US" sz="3200" dirty="0" smtClean="0"/>
              <a:t>Don’ts (or at least try not to)</a:t>
            </a:r>
            <a:endParaRPr lang="en-US" sz="3200" dirty="0"/>
          </a:p>
        </p:txBody>
      </p:sp>
      <p:sp>
        <p:nvSpPr>
          <p:cNvPr id="7" name="Content Placeholder 2"/>
          <p:cNvSpPr>
            <a:spLocks noGrp="1"/>
          </p:cNvSpPr>
          <p:nvPr>
            <p:ph idx="1"/>
          </p:nvPr>
        </p:nvSpPr>
        <p:spPr>
          <a:xfrm>
            <a:off x="457200" y="2897746"/>
            <a:ext cx="8229600" cy="3474720"/>
          </a:xfrm>
        </p:spPr>
        <p:txBody>
          <a:bodyPr>
            <a:normAutofit/>
          </a:bodyPr>
          <a:lstStyle/>
          <a:p>
            <a:r>
              <a:rPr lang="en-US" dirty="0" smtClean="0"/>
              <a:t>Don’t distribute cash directly to the beneficiary.</a:t>
            </a:r>
          </a:p>
          <a:p>
            <a:r>
              <a:rPr lang="en-US" dirty="0" smtClean="0"/>
              <a:t>Discourage payments for food or shelter if the bene is and SSI recipient – in kind support and maintenance</a:t>
            </a:r>
            <a:br>
              <a:rPr lang="en-US" dirty="0" smtClean="0"/>
            </a:br>
            <a:r>
              <a:rPr lang="en-US" dirty="0" smtClean="0"/>
              <a:t>(This includes rent, gas, electric, water and waste disposal.) </a:t>
            </a:r>
            <a:endParaRPr lang="en-US" dirty="0"/>
          </a:p>
        </p:txBody>
      </p:sp>
    </p:spTree>
    <p:extLst>
      <p:ext uri="{BB962C8B-B14F-4D97-AF65-F5344CB8AC3E}">
        <p14:creationId xmlns:p14="http://schemas.microsoft.com/office/powerpoint/2010/main" val="3961903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effectLst/>
              </a:rPr>
              <a:t>Life Care Planning Services</a:t>
            </a:r>
            <a:endParaRPr lang="en-US" sz="4300" dirty="0"/>
          </a:p>
        </p:txBody>
      </p:sp>
      <p:sp>
        <p:nvSpPr>
          <p:cNvPr id="4" name="Content Placeholder 3"/>
          <p:cNvSpPr>
            <a:spLocks noGrp="1"/>
          </p:cNvSpPr>
          <p:nvPr>
            <p:ph idx="10"/>
          </p:nvPr>
        </p:nvSpPr>
        <p:spPr>
          <a:xfrm>
            <a:off x="432147" y="2209799"/>
            <a:ext cx="8348597" cy="1623165"/>
          </a:xfrm>
        </p:spPr>
        <p:txBody>
          <a:bodyPr>
            <a:normAutofit/>
          </a:bodyPr>
          <a:lstStyle/>
          <a:p>
            <a:pPr marL="0" indent="0">
              <a:buNone/>
            </a:pPr>
            <a:r>
              <a:rPr lang="en-US" sz="2800" dirty="0" err="1" smtClean="0"/>
              <a:t>Arcare</a:t>
            </a:r>
            <a:r>
              <a:rPr lang="en-US" sz="2800" dirty="0" smtClean="0"/>
              <a:t> works to help families develop a plan of action that responds to real-life situations today and anticipates needs for the future.</a:t>
            </a:r>
            <a:endParaRPr lang="en-US" sz="2800" dirty="0"/>
          </a:p>
        </p:txBody>
      </p:sp>
      <p:sp>
        <p:nvSpPr>
          <p:cNvPr id="6" name="Content Placeholder 5"/>
          <p:cNvSpPr>
            <a:spLocks noGrp="1"/>
          </p:cNvSpPr>
          <p:nvPr>
            <p:ph idx="1"/>
          </p:nvPr>
        </p:nvSpPr>
        <p:spPr>
          <a:xfrm>
            <a:off x="457200" y="3995803"/>
            <a:ext cx="8229600" cy="2642992"/>
          </a:xfrm>
        </p:spPr>
        <p:txBody>
          <a:bodyPr>
            <a:normAutofit/>
          </a:bodyPr>
          <a:lstStyle/>
          <a:p>
            <a:r>
              <a:rPr lang="en-US" dirty="0" smtClean="0"/>
              <a:t>Annual Review </a:t>
            </a:r>
            <a:r>
              <a:rPr lang="en-US" dirty="0"/>
              <a:t>–</a:t>
            </a:r>
            <a:r>
              <a:rPr lang="en-US" dirty="0" smtClean="0"/>
              <a:t> The plan is reviewed and updated annually.</a:t>
            </a:r>
          </a:p>
          <a:p>
            <a:r>
              <a:rPr lang="en-US" dirty="0" smtClean="0"/>
              <a:t>Services can begin at anytime, but typically are initiated  when family becomes unavailable. </a:t>
            </a:r>
          </a:p>
        </p:txBody>
      </p:sp>
    </p:spTree>
    <p:extLst>
      <p:ext uri="{BB962C8B-B14F-4D97-AF65-F5344CB8AC3E}">
        <p14:creationId xmlns:p14="http://schemas.microsoft.com/office/powerpoint/2010/main" val="448336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3"/>
          <p:cNvGraphicFramePr>
            <a:graphicFrameLocks noChangeAspect="1"/>
          </p:cNvGraphicFramePr>
          <p:nvPr>
            <p:extLst/>
          </p:nvPr>
        </p:nvGraphicFramePr>
        <p:xfrm>
          <a:off x="339499" y="1918238"/>
          <a:ext cx="5346700" cy="471724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err="1" smtClean="0"/>
              <a:t>Arcare</a:t>
            </a:r>
            <a:r>
              <a:rPr lang="en-US" dirty="0"/>
              <a:t> </a:t>
            </a:r>
            <a:r>
              <a:rPr lang="en-US" dirty="0" smtClean="0"/>
              <a:t>Pooled Trust </a:t>
            </a:r>
            <a:endParaRPr lang="en-US" dirty="0"/>
          </a:p>
        </p:txBody>
      </p:sp>
      <p:sp>
        <p:nvSpPr>
          <p:cNvPr id="3" name="Content Placeholder 2"/>
          <p:cNvSpPr>
            <a:spLocks noGrp="1"/>
          </p:cNvSpPr>
          <p:nvPr>
            <p:ph idx="1"/>
          </p:nvPr>
        </p:nvSpPr>
        <p:spPr>
          <a:xfrm>
            <a:off x="457200" y="2304617"/>
            <a:ext cx="8229600" cy="593129"/>
          </a:xfrm>
        </p:spPr>
        <p:txBody>
          <a:bodyPr/>
          <a:lstStyle/>
          <a:p>
            <a:r>
              <a:rPr lang="en-US" dirty="0" smtClean="0"/>
              <a:t>Investment Policies – UMB</a:t>
            </a:r>
            <a:endParaRPr lang="en-US" dirty="0"/>
          </a:p>
        </p:txBody>
      </p:sp>
    </p:spTree>
    <p:extLst>
      <p:ext uri="{BB962C8B-B14F-4D97-AF65-F5344CB8AC3E}">
        <p14:creationId xmlns:p14="http://schemas.microsoft.com/office/powerpoint/2010/main" val="2049722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t>
            </a:r>
            <a:r>
              <a:rPr lang="en-US" dirty="0" err="1" smtClean="0"/>
              <a:t>Arcare</a:t>
            </a:r>
            <a:r>
              <a:rPr lang="en-US" dirty="0" smtClean="0"/>
              <a:t> is a Smart Choice</a:t>
            </a:r>
            <a:endParaRPr lang="en-US" dirty="0"/>
          </a:p>
        </p:txBody>
      </p:sp>
      <p:sp>
        <p:nvSpPr>
          <p:cNvPr id="3" name="Content Placeholder 2"/>
          <p:cNvSpPr>
            <a:spLocks noGrp="1"/>
          </p:cNvSpPr>
          <p:nvPr>
            <p:ph idx="1"/>
          </p:nvPr>
        </p:nvSpPr>
        <p:spPr/>
        <p:txBody>
          <a:bodyPr/>
          <a:lstStyle/>
          <a:p>
            <a:pPr>
              <a:lnSpc>
                <a:spcPct val="80000"/>
              </a:lnSpc>
              <a:defRPr/>
            </a:pPr>
            <a:r>
              <a:rPr lang="en-US" dirty="0" smtClean="0"/>
              <a:t>Professionalism</a:t>
            </a:r>
          </a:p>
          <a:p>
            <a:pPr marL="0" indent="0">
              <a:lnSpc>
                <a:spcPct val="80000"/>
              </a:lnSpc>
              <a:buNone/>
              <a:defRPr/>
            </a:pPr>
            <a:endParaRPr lang="en-US" dirty="0"/>
          </a:p>
          <a:p>
            <a:pPr>
              <a:lnSpc>
                <a:spcPct val="80000"/>
              </a:lnSpc>
              <a:defRPr/>
            </a:pPr>
            <a:r>
              <a:rPr lang="en-US" dirty="0"/>
              <a:t>	</a:t>
            </a:r>
            <a:r>
              <a:rPr lang="en-US" dirty="0" smtClean="0"/>
              <a:t>Wrap around approach</a:t>
            </a:r>
            <a:endParaRPr lang="en-US" dirty="0"/>
          </a:p>
          <a:p>
            <a:pPr>
              <a:lnSpc>
                <a:spcPct val="80000"/>
              </a:lnSpc>
              <a:defRPr/>
            </a:pPr>
            <a:endParaRPr lang="en-US" dirty="0"/>
          </a:p>
          <a:p>
            <a:pPr>
              <a:lnSpc>
                <a:spcPct val="80000"/>
              </a:lnSpc>
              <a:defRPr/>
            </a:pPr>
            <a:r>
              <a:rPr lang="en-US" dirty="0"/>
              <a:t>Ease of </a:t>
            </a:r>
            <a:r>
              <a:rPr lang="en-US" dirty="0" smtClean="0"/>
              <a:t>administration</a:t>
            </a:r>
            <a:endParaRPr lang="en-US" dirty="0"/>
          </a:p>
          <a:p>
            <a:pPr>
              <a:lnSpc>
                <a:spcPct val="80000"/>
              </a:lnSpc>
              <a:defRPr/>
            </a:pPr>
            <a:endParaRPr lang="en-US" dirty="0"/>
          </a:p>
          <a:p>
            <a:pPr>
              <a:lnSpc>
                <a:spcPct val="80000"/>
              </a:lnSpc>
              <a:defRPr/>
            </a:pPr>
            <a:r>
              <a:rPr lang="en-US" dirty="0"/>
              <a:t>Expertise with </a:t>
            </a:r>
            <a:r>
              <a:rPr lang="en-US" dirty="0" smtClean="0"/>
              <a:t>disabilities</a:t>
            </a:r>
            <a:endParaRPr lang="en-US" dirty="0"/>
          </a:p>
          <a:p>
            <a:pPr>
              <a:lnSpc>
                <a:spcPct val="80000"/>
              </a:lnSpc>
              <a:defRPr/>
            </a:pPr>
            <a:endParaRPr lang="en-US" dirty="0"/>
          </a:p>
          <a:p>
            <a:pPr>
              <a:lnSpc>
                <a:spcPct val="80000"/>
              </a:lnSpc>
              <a:defRPr/>
            </a:pPr>
            <a:r>
              <a:rPr lang="en-US" dirty="0" smtClean="0"/>
              <a:t>Continuity</a:t>
            </a:r>
            <a:endParaRPr lang="en-US" dirty="0"/>
          </a:p>
          <a:p>
            <a:pPr>
              <a:lnSpc>
                <a:spcPct val="80000"/>
              </a:lnSpc>
              <a:defRPr/>
            </a:pPr>
            <a:endParaRPr lang="en-US" dirty="0"/>
          </a:p>
          <a:p>
            <a:pPr>
              <a:lnSpc>
                <a:spcPct val="80000"/>
              </a:lnSpc>
              <a:defRPr/>
            </a:pPr>
            <a:r>
              <a:rPr lang="en-US" dirty="0" smtClean="0"/>
              <a:t>Cost</a:t>
            </a:r>
            <a:endParaRPr lang="en-US" dirty="0"/>
          </a:p>
        </p:txBody>
      </p:sp>
    </p:spTree>
    <p:extLst>
      <p:ext uri="{BB962C8B-B14F-4D97-AF65-F5344CB8AC3E}">
        <p14:creationId xmlns:p14="http://schemas.microsoft.com/office/powerpoint/2010/main" val="9341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Information Included in the Plan</a:t>
            </a:r>
            <a:endParaRPr lang="en-US" sz="4300" dirty="0"/>
          </a:p>
        </p:txBody>
      </p:sp>
      <p:sp>
        <p:nvSpPr>
          <p:cNvPr id="5" name="Content Placeholder 4"/>
          <p:cNvSpPr>
            <a:spLocks noGrp="1"/>
          </p:cNvSpPr>
          <p:nvPr>
            <p:ph idx="4294967295"/>
          </p:nvPr>
        </p:nvSpPr>
        <p:spPr>
          <a:xfrm>
            <a:off x="457200" y="2114224"/>
            <a:ext cx="8229600" cy="3950887"/>
          </a:xfrm>
        </p:spPr>
        <p:txBody>
          <a:bodyPr>
            <a:normAutofit/>
          </a:bodyPr>
          <a:lstStyle/>
          <a:p>
            <a:pPr>
              <a:lnSpc>
                <a:spcPct val="90000"/>
              </a:lnSpc>
            </a:pPr>
            <a:r>
              <a:rPr lang="en-US" sz="2800" dirty="0" smtClean="0">
                <a:latin typeface="Arial" charset="0"/>
              </a:rPr>
              <a:t>Lifestyle preferences</a:t>
            </a:r>
          </a:p>
          <a:p>
            <a:pPr>
              <a:lnSpc>
                <a:spcPct val="90000"/>
              </a:lnSpc>
            </a:pPr>
            <a:r>
              <a:rPr lang="en-US" sz="2800" dirty="0" smtClean="0">
                <a:latin typeface="Arial" charset="0"/>
              </a:rPr>
              <a:t>Medical needs</a:t>
            </a:r>
          </a:p>
          <a:p>
            <a:pPr>
              <a:lnSpc>
                <a:spcPct val="90000"/>
              </a:lnSpc>
            </a:pPr>
            <a:r>
              <a:rPr lang="en-US" sz="2800" dirty="0" smtClean="0">
                <a:latin typeface="Arial" charset="0"/>
              </a:rPr>
              <a:t>Family values</a:t>
            </a:r>
            <a:endParaRPr lang="en-US" dirty="0">
              <a:latin typeface="Arial" charset="0"/>
            </a:endParaRPr>
          </a:p>
          <a:p>
            <a:pPr>
              <a:lnSpc>
                <a:spcPct val="90000"/>
              </a:lnSpc>
            </a:pPr>
            <a:r>
              <a:rPr lang="en-US" sz="2800" dirty="0" smtClean="0">
                <a:latin typeface="Arial" charset="0"/>
              </a:rPr>
              <a:t>Financial plans</a:t>
            </a:r>
          </a:p>
          <a:p>
            <a:pPr>
              <a:lnSpc>
                <a:spcPct val="90000"/>
              </a:lnSpc>
            </a:pPr>
            <a:r>
              <a:rPr lang="en-US" sz="2800" dirty="0" smtClean="0">
                <a:latin typeface="Arial" charset="0"/>
              </a:rPr>
              <a:t>Personal considerations</a:t>
            </a:r>
          </a:p>
          <a:p>
            <a:pPr>
              <a:lnSpc>
                <a:spcPct val="90000"/>
              </a:lnSpc>
            </a:pPr>
            <a:r>
              <a:rPr lang="en-US" sz="2800" dirty="0" smtClean="0">
                <a:latin typeface="Arial" charset="0"/>
              </a:rPr>
              <a:t>Living arrangements</a:t>
            </a:r>
          </a:p>
          <a:p>
            <a:pPr>
              <a:lnSpc>
                <a:spcPct val="90000"/>
              </a:lnSpc>
            </a:pPr>
            <a:r>
              <a:rPr lang="en-US" sz="2800" dirty="0" smtClean="0">
                <a:latin typeface="Arial" charset="0"/>
              </a:rPr>
              <a:t>Any additional information you think is important to help provide ideal care for your loved one</a:t>
            </a:r>
          </a:p>
        </p:txBody>
      </p:sp>
    </p:spTree>
    <p:extLst>
      <p:ext uri="{BB962C8B-B14F-4D97-AF65-F5344CB8AC3E}">
        <p14:creationId xmlns:p14="http://schemas.microsoft.com/office/powerpoint/2010/main" val="2362626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Roles of </a:t>
            </a:r>
            <a:r>
              <a:rPr lang="en-US" sz="4400" dirty="0" err="1" smtClean="0"/>
              <a:t>Arcare</a:t>
            </a:r>
            <a:endParaRPr lang="en-US" sz="4400" dirty="0"/>
          </a:p>
        </p:txBody>
      </p:sp>
      <p:sp>
        <p:nvSpPr>
          <p:cNvPr id="3" name="Content Placeholder 2"/>
          <p:cNvSpPr>
            <a:spLocks noGrp="1"/>
          </p:cNvSpPr>
          <p:nvPr>
            <p:ph idx="1"/>
          </p:nvPr>
        </p:nvSpPr>
        <p:spPr>
          <a:xfrm>
            <a:off x="457200" y="3417088"/>
            <a:ext cx="8229600" cy="3131758"/>
          </a:xfrm>
        </p:spPr>
        <p:txBody>
          <a:bodyPr>
            <a:noAutofit/>
          </a:bodyPr>
          <a:lstStyle/>
          <a:p>
            <a:pPr>
              <a:defRPr/>
            </a:pPr>
            <a:r>
              <a:rPr lang="en-US" dirty="0" smtClean="0"/>
              <a:t>Guardian (currently cannot serve Jackson County)</a:t>
            </a:r>
            <a:endParaRPr lang="en-US" dirty="0"/>
          </a:p>
          <a:p>
            <a:pPr>
              <a:defRPr/>
            </a:pPr>
            <a:r>
              <a:rPr lang="en-US" dirty="0" smtClean="0"/>
              <a:t>Durable Power of Attorney</a:t>
            </a:r>
            <a:endParaRPr lang="en-US" dirty="0"/>
          </a:p>
          <a:p>
            <a:pPr>
              <a:defRPr/>
            </a:pPr>
            <a:r>
              <a:rPr lang="en-US" dirty="0" smtClean="0"/>
              <a:t>Representative Payee</a:t>
            </a:r>
          </a:p>
          <a:p>
            <a:pPr>
              <a:defRPr/>
            </a:pPr>
            <a:r>
              <a:rPr lang="en-US" dirty="0" smtClean="0"/>
              <a:t>Trustee</a:t>
            </a:r>
          </a:p>
          <a:p>
            <a:pPr>
              <a:defRPr/>
            </a:pPr>
            <a:r>
              <a:rPr lang="en-US" dirty="0" smtClean="0"/>
              <a:t>Advocate</a:t>
            </a:r>
          </a:p>
          <a:p>
            <a:pPr>
              <a:defRPr/>
            </a:pPr>
            <a:r>
              <a:rPr lang="en-US" dirty="0" smtClean="0"/>
              <a:t>Friend</a:t>
            </a:r>
          </a:p>
          <a:p>
            <a:pPr>
              <a:defRPr/>
            </a:pPr>
            <a:r>
              <a:rPr lang="en-US" dirty="0" smtClean="0"/>
              <a:t>All-Around Problem Solver</a:t>
            </a:r>
            <a:endParaRPr lang="en-US" dirty="0"/>
          </a:p>
        </p:txBody>
      </p:sp>
      <p:sp>
        <p:nvSpPr>
          <p:cNvPr id="4" name="Content Placeholder 3"/>
          <p:cNvSpPr txBox="1">
            <a:spLocks/>
          </p:cNvSpPr>
          <p:nvPr/>
        </p:nvSpPr>
        <p:spPr>
          <a:xfrm>
            <a:off x="457200" y="2209799"/>
            <a:ext cx="8229600" cy="1021916"/>
          </a:xfrm>
          <a:prstGeom prst="rect">
            <a:avLst/>
          </a:prstGeom>
        </p:spPr>
        <p:txBody>
          <a:bodyPr>
            <a:normAutofit lnSpcReduction="10000"/>
          </a:bodyPr>
          <a:lstStyle>
            <a:lvl1pPr marL="342900" indent="-342900" algn="l" defTabSz="457200" rtl="0" eaLnBrk="1" latinLnBrk="0" hangingPunct="1">
              <a:spcBef>
                <a:spcPct val="20000"/>
              </a:spcBef>
              <a:buClr>
                <a:srgbClr val="24B4B7"/>
              </a:buClr>
              <a:buFont typeface="Arial"/>
              <a:buChar char="•"/>
              <a:defRPr sz="2400" b="0" kern="1200" cap="none" spc="0">
                <a:ln>
                  <a:noFill/>
                </a:ln>
                <a:solidFill>
                  <a:schemeClr val="tx1"/>
                </a:solidFill>
                <a:effectLst/>
                <a:latin typeface="Arial"/>
                <a:ea typeface="+mn-ea"/>
                <a:cs typeface="Arial"/>
              </a:defRPr>
            </a:lvl1pPr>
            <a:lvl2pPr marL="742950" indent="-285750" algn="l" defTabSz="457200" rtl="0" eaLnBrk="1" latinLnBrk="0" hangingPunct="1">
              <a:spcBef>
                <a:spcPct val="20000"/>
              </a:spcBef>
              <a:buClr>
                <a:srgbClr val="24B4B7"/>
              </a:buClr>
              <a:buFont typeface="Arial"/>
              <a:buChar char="–"/>
              <a:defRPr sz="2200" b="0" kern="1200" cap="none" spc="0">
                <a:ln>
                  <a:noFill/>
                </a:ln>
                <a:solidFill>
                  <a:schemeClr val="tx1"/>
                </a:solidFill>
                <a:effectLst/>
                <a:latin typeface="Arial"/>
                <a:ea typeface="+mn-ea"/>
                <a:cs typeface="Arial"/>
              </a:defRPr>
            </a:lvl2pPr>
            <a:lvl3pPr marL="1143000" indent="-228600" algn="l" defTabSz="457200" rtl="0" eaLnBrk="1" latinLnBrk="0" hangingPunct="1">
              <a:spcBef>
                <a:spcPct val="20000"/>
              </a:spcBef>
              <a:buClr>
                <a:srgbClr val="24B4B7"/>
              </a:buClr>
              <a:buFont typeface="Arial"/>
              <a:buChar char="•"/>
              <a:defRPr sz="1800" b="0" kern="1200" cap="none" spc="0">
                <a:ln>
                  <a:noFill/>
                </a:ln>
                <a:solidFill>
                  <a:schemeClr val="tx1"/>
                </a:solidFill>
                <a:effectLst/>
                <a:latin typeface="Arial"/>
                <a:ea typeface="+mn-ea"/>
                <a:cs typeface="Arial"/>
              </a:defRPr>
            </a:lvl3pPr>
            <a:lvl4pPr marL="1600200" indent="-228600" algn="l" defTabSz="457200" rtl="0" eaLnBrk="1" latinLnBrk="0" hangingPunct="1">
              <a:spcBef>
                <a:spcPct val="20000"/>
              </a:spcBef>
              <a:buClr>
                <a:srgbClr val="24B4B7"/>
              </a:buClr>
              <a:buFont typeface="Arial"/>
              <a:buChar char="–"/>
              <a:defRPr sz="1600" b="0" kern="1200" cap="none" spc="0">
                <a:ln>
                  <a:noFill/>
                </a:ln>
                <a:solidFill>
                  <a:schemeClr val="tx1"/>
                </a:solidFill>
                <a:effectLst/>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defRPr/>
            </a:pPr>
            <a:r>
              <a:rPr lang="en-US" sz="3200" dirty="0">
                <a:solidFill>
                  <a:prstClr val="black"/>
                </a:solidFill>
              </a:rPr>
              <a:t>According to your preferences and your loved one’s needs, </a:t>
            </a:r>
            <a:r>
              <a:rPr lang="en-US" sz="3200" dirty="0" err="1">
                <a:solidFill>
                  <a:prstClr val="black"/>
                </a:solidFill>
              </a:rPr>
              <a:t>Arcare</a:t>
            </a:r>
            <a:r>
              <a:rPr lang="en-US" sz="3200" dirty="0">
                <a:solidFill>
                  <a:prstClr val="black"/>
                </a:solidFill>
              </a:rPr>
              <a:t> can serve as:</a:t>
            </a:r>
          </a:p>
        </p:txBody>
      </p:sp>
    </p:spTree>
    <p:extLst>
      <p:ext uri="{BB962C8B-B14F-4D97-AF65-F5344CB8AC3E}">
        <p14:creationId xmlns:p14="http://schemas.microsoft.com/office/powerpoint/2010/main" val="245358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Leverage </a:t>
            </a:r>
            <a:r>
              <a:rPr lang="en-US" dirty="0" err="1" smtClean="0"/>
              <a:t>Arcare’s</a:t>
            </a:r>
            <a:r>
              <a:rPr lang="en-US" dirty="0" smtClean="0"/>
              <a:t> Experience</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Social Security Administration (SSA)</a:t>
            </a:r>
            <a:endParaRPr lang="en-US" dirty="0"/>
          </a:p>
          <a:p>
            <a:pPr>
              <a:defRPr/>
            </a:pPr>
            <a:r>
              <a:rPr lang="en-US" dirty="0" smtClean="0"/>
              <a:t>Missouri and Kansas Department of Social Services </a:t>
            </a:r>
          </a:p>
          <a:p>
            <a:pPr>
              <a:defRPr/>
            </a:pPr>
            <a:r>
              <a:rPr lang="en-US" dirty="0" smtClean="0"/>
              <a:t>HUD</a:t>
            </a:r>
          </a:p>
          <a:p>
            <a:pPr>
              <a:defRPr/>
            </a:pPr>
            <a:r>
              <a:rPr lang="en-US" dirty="0" smtClean="0"/>
              <a:t>Missouri and Kansas Guardianship Program</a:t>
            </a:r>
          </a:p>
          <a:p>
            <a:pPr>
              <a:defRPr/>
            </a:pPr>
            <a:r>
              <a:rPr lang="en-US" dirty="0" smtClean="0"/>
              <a:t>Elder Law Attorneys</a:t>
            </a:r>
          </a:p>
          <a:p>
            <a:pPr>
              <a:defRPr/>
            </a:pPr>
            <a:r>
              <a:rPr lang="en-US" dirty="0" smtClean="0"/>
              <a:t>Personal Injury Attorneys</a:t>
            </a:r>
          </a:p>
          <a:p>
            <a:pPr>
              <a:defRPr/>
            </a:pPr>
            <a:r>
              <a:rPr lang="en-US" dirty="0" smtClean="0"/>
              <a:t>Home Health Care Providers</a:t>
            </a:r>
          </a:p>
          <a:p>
            <a:pPr>
              <a:defRPr/>
            </a:pPr>
            <a:r>
              <a:rPr lang="en-US" dirty="0" smtClean="0"/>
              <a:t>Probate Court</a:t>
            </a:r>
            <a:endParaRPr lang="en-US" dirty="0"/>
          </a:p>
        </p:txBody>
      </p:sp>
      <p:sp>
        <p:nvSpPr>
          <p:cNvPr id="4" name="Content Placeholder 3"/>
          <p:cNvSpPr>
            <a:spLocks noGrp="1"/>
          </p:cNvSpPr>
          <p:nvPr>
            <p:ph idx="10"/>
          </p:nvPr>
        </p:nvSpPr>
        <p:spPr/>
        <p:txBody>
          <a:bodyPr>
            <a:normAutofit/>
          </a:bodyPr>
          <a:lstStyle/>
          <a:p>
            <a:pPr marL="0" indent="0">
              <a:buNone/>
            </a:pPr>
            <a:r>
              <a:rPr lang="en-US" sz="3200" dirty="0" err="1" smtClean="0"/>
              <a:t>Arcare</a:t>
            </a:r>
            <a:r>
              <a:rPr lang="en-US" sz="3200" dirty="0" smtClean="0"/>
              <a:t> has experience working with:</a:t>
            </a:r>
            <a:endParaRPr lang="en-US" sz="3200" dirty="0"/>
          </a:p>
        </p:txBody>
      </p:sp>
    </p:spTree>
    <p:extLst>
      <p:ext uri="{BB962C8B-B14F-4D97-AF65-F5344CB8AC3E}">
        <p14:creationId xmlns:p14="http://schemas.microsoft.com/office/powerpoint/2010/main" val="3617248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689464"/>
            <a:ext cx="9144000" cy="787400"/>
          </a:xfrm>
        </p:spPr>
        <p:txBody>
          <a:bodyPr>
            <a:normAutofit fontScale="90000"/>
          </a:bodyPr>
          <a:lstStyle/>
          <a:p>
            <a:r>
              <a:rPr lang="en-US" dirty="0" smtClean="0">
                <a:solidFill>
                  <a:srgbClr val="FFFFFF"/>
                </a:solidFill>
              </a:rPr>
              <a:t>The </a:t>
            </a:r>
            <a:r>
              <a:rPr lang="en-US" dirty="0" err="1" smtClean="0">
                <a:solidFill>
                  <a:srgbClr val="FFFFFF"/>
                </a:solidFill>
              </a:rPr>
              <a:t>Arcare</a:t>
            </a:r>
            <a:r>
              <a:rPr lang="en-US" dirty="0" smtClean="0">
                <a:solidFill>
                  <a:srgbClr val="FFFFFF"/>
                </a:solidFill>
              </a:rPr>
              <a:t> Representative</a:t>
            </a:r>
            <a:br>
              <a:rPr lang="en-US" dirty="0" smtClean="0">
                <a:solidFill>
                  <a:srgbClr val="FFFFFF"/>
                </a:solidFill>
              </a:rPr>
            </a:br>
            <a:r>
              <a:rPr lang="en-US" dirty="0" smtClean="0">
                <a:solidFill>
                  <a:srgbClr val="FFFFFF"/>
                </a:solidFill>
              </a:rPr>
              <a:t>Payee Program</a:t>
            </a:r>
            <a:endParaRPr lang="en-US" dirty="0">
              <a:solidFill>
                <a:srgbClr val="FFFFFF"/>
              </a:solidFill>
            </a:endParaRPr>
          </a:p>
        </p:txBody>
      </p:sp>
      <p:sp>
        <p:nvSpPr>
          <p:cNvPr id="5" name="Subtitle 2"/>
          <p:cNvSpPr txBox="1">
            <a:spLocks/>
          </p:cNvSpPr>
          <p:nvPr/>
        </p:nvSpPr>
        <p:spPr>
          <a:xfrm>
            <a:off x="1371600" y="5323043"/>
            <a:ext cx="6400800" cy="1651309"/>
          </a:xfrm>
          <a:prstGeom prst="rect">
            <a:avLst/>
          </a:prstGeom>
        </p:spPr>
        <p:txBody>
          <a:bodyPr>
            <a:normAutofit/>
          </a:bodyPr>
          <a:lstStyle>
            <a:lvl1pPr marL="0" indent="0" algn="ctr" defTabSz="457200" rtl="0" eaLnBrk="1" latinLnBrk="0" hangingPunct="1">
              <a:spcBef>
                <a:spcPct val="20000"/>
              </a:spcBef>
              <a:buFont typeface="Arial"/>
              <a:buNone/>
              <a:defRPr sz="1600" kern="1200" baseline="0">
                <a:solidFill>
                  <a:srgbClr val="FFFFFF"/>
                </a:solidFill>
                <a:latin typeface="Arial"/>
                <a:ea typeface="+mn-ea"/>
                <a:cs typeface="Arial"/>
              </a:defRPr>
            </a:lvl1pPr>
            <a:lvl2pPr marL="457200" indent="0" algn="ctr" defTabSz="457200" rtl="0" eaLnBrk="1" latinLnBrk="0" hangingPunct="1">
              <a:spcBef>
                <a:spcPct val="20000"/>
              </a:spcBef>
              <a:buFont typeface="Arial"/>
              <a:buNone/>
              <a:defRPr sz="22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30000"/>
              </a:lnSpc>
            </a:pPr>
            <a:r>
              <a:rPr lang="en-US" dirty="0" smtClean="0"/>
              <a:t>8417 Santa Fe Drive, Suite 107, Overland Park, KS 66212</a:t>
            </a:r>
          </a:p>
          <a:p>
            <a:r>
              <a:rPr lang="en-US" dirty="0" smtClean="0"/>
              <a:t>Phone: 913.648.0233 | Fax: 913.648.0057</a:t>
            </a:r>
          </a:p>
          <a:p>
            <a:r>
              <a:rPr lang="en-US" dirty="0" err="1" smtClean="0"/>
              <a:t>barbh@arcare.org</a:t>
            </a:r>
            <a:endParaRPr lang="en-US" dirty="0" smtClean="0"/>
          </a:p>
          <a:p>
            <a:r>
              <a:rPr lang="en-US" dirty="0" err="1" smtClean="0"/>
              <a:t>www.arcare.org</a:t>
            </a:r>
            <a:endParaRPr lang="en-US" dirty="0"/>
          </a:p>
        </p:txBody>
      </p:sp>
      <p:sp>
        <p:nvSpPr>
          <p:cNvPr id="6" name="Title 1"/>
          <p:cNvSpPr txBox="1">
            <a:spLocks/>
          </p:cNvSpPr>
          <p:nvPr/>
        </p:nvSpPr>
        <p:spPr>
          <a:xfrm>
            <a:off x="685800" y="3838182"/>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r>
              <a:rPr lang="en-US" sz="2200" i="1" u="none" dirty="0" smtClean="0"/>
              <a:t>Presented</a:t>
            </a:r>
            <a:r>
              <a:rPr lang="en-US" sz="2200" i="1" u="none" baseline="0" dirty="0" smtClean="0"/>
              <a:t> by Barb Helm</a:t>
            </a:r>
            <a:r>
              <a:rPr lang="en-US" sz="1800" i="1" u="none" baseline="0" dirty="0" smtClean="0"/>
              <a:t>, </a:t>
            </a:r>
            <a:r>
              <a:rPr lang="en-US" sz="1600" i="1" u="none" baseline="0" dirty="0" smtClean="0"/>
              <a:t>LBSW, Executive Director, </a:t>
            </a:r>
            <a:r>
              <a:rPr lang="en-US" sz="1600" i="1" u="none" baseline="0" dirty="0" err="1" smtClean="0"/>
              <a:t>Arcare</a:t>
            </a:r>
            <a:r>
              <a:rPr lang="en-US" sz="1600" i="1" u="none" baseline="0" dirty="0" smtClean="0"/>
              <a:t>, Inc</a:t>
            </a:r>
            <a:r>
              <a:rPr lang="en-US" sz="1800" i="1" u="none" baseline="0" dirty="0" smtClean="0"/>
              <a:t>.</a:t>
            </a:r>
            <a:endParaRPr lang="en-US" sz="1800" i="1" u="none" dirty="0"/>
          </a:p>
        </p:txBody>
      </p:sp>
      <p:sp>
        <p:nvSpPr>
          <p:cNvPr id="7" name="Title 1"/>
          <p:cNvSpPr txBox="1">
            <a:spLocks/>
          </p:cNvSpPr>
          <p:nvPr/>
        </p:nvSpPr>
        <p:spPr>
          <a:xfrm>
            <a:off x="685800" y="4323566"/>
            <a:ext cx="7772400" cy="7878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bg1"/>
                </a:solidFill>
                <a:latin typeface="Palatino"/>
                <a:ea typeface="+mj-ea"/>
                <a:cs typeface="Palatino"/>
              </a:defRPr>
            </a:lvl1pPr>
          </a:lstStyle>
          <a:p>
            <a:r>
              <a:rPr lang="en-US" sz="2200" u="none" dirty="0" smtClean="0"/>
              <a:t>July 8, 2014</a:t>
            </a:r>
            <a:endParaRPr lang="en-US" sz="1800" u="none" dirty="0"/>
          </a:p>
        </p:txBody>
      </p:sp>
    </p:spTree>
    <p:extLst>
      <p:ext uri="{BB962C8B-B14F-4D97-AF65-F5344CB8AC3E}">
        <p14:creationId xmlns:p14="http://schemas.microsoft.com/office/powerpoint/2010/main" val="424604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6138"/>
            <a:ext cx="9144000" cy="1143000"/>
          </a:xfrm>
        </p:spPr>
        <p:txBody>
          <a:bodyPr>
            <a:normAutofit/>
          </a:bodyPr>
          <a:lstStyle/>
          <a:p>
            <a:r>
              <a:rPr lang="en-US" sz="4300" dirty="0" smtClean="0"/>
              <a:t>What is a Representative Payee?</a:t>
            </a:r>
            <a:endParaRPr lang="en-US" sz="4300" dirty="0"/>
          </a:p>
        </p:txBody>
      </p:sp>
      <p:sp>
        <p:nvSpPr>
          <p:cNvPr id="5" name="Content Placeholder 4"/>
          <p:cNvSpPr>
            <a:spLocks noGrp="1"/>
          </p:cNvSpPr>
          <p:nvPr>
            <p:ph idx="4294967295"/>
          </p:nvPr>
        </p:nvSpPr>
        <p:spPr>
          <a:xfrm>
            <a:off x="457200" y="2114224"/>
            <a:ext cx="8229600" cy="3950887"/>
          </a:xfrm>
        </p:spPr>
        <p:txBody>
          <a:bodyPr>
            <a:normAutofit/>
          </a:bodyPr>
          <a:lstStyle/>
          <a:p>
            <a:pPr>
              <a:lnSpc>
                <a:spcPct val="90000"/>
              </a:lnSpc>
            </a:pPr>
            <a:r>
              <a:rPr lang="en-US" sz="2800" dirty="0" smtClean="0">
                <a:latin typeface="Arial" charset="0"/>
              </a:rPr>
              <a:t>A representative payee is an individual or organization that receives Social Security and/or SII payments for someone else who cannot manage his/her money.</a:t>
            </a:r>
          </a:p>
          <a:p>
            <a:pPr>
              <a:lnSpc>
                <a:spcPct val="90000"/>
              </a:lnSpc>
            </a:pPr>
            <a:endParaRPr lang="en-US" sz="2800" dirty="0" smtClean="0">
              <a:latin typeface="Arial" charset="0"/>
            </a:endParaRPr>
          </a:p>
          <a:p>
            <a:pPr>
              <a:lnSpc>
                <a:spcPct val="90000"/>
              </a:lnSpc>
            </a:pPr>
            <a:r>
              <a:rPr lang="en-US" sz="2800" dirty="0" smtClean="0">
                <a:latin typeface="Arial" charset="0"/>
              </a:rPr>
              <a:t>The main responsibility as a representative payee is to use the funds to pay for the current and foreseeable needs of the beneficiary.</a:t>
            </a:r>
          </a:p>
        </p:txBody>
      </p:sp>
    </p:spTree>
    <p:extLst>
      <p:ext uri="{BB962C8B-B14F-4D97-AF65-F5344CB8AC3E}">
        <p14:creationId xmlns:p14="http://schemas.microsoft.com/office/powerpoint/2010/main" val="264612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6138"/>
            <a:ext cx="9144000" cy="1143000"/>
          </a:xfrm>
        </p:spPr>
        <p:txBody>
          <a:bodyPr>
            <a:normAutofit/>
          </a:bodyPr>
          <a:lstStyle/>
          <a:p>
            <a:r>
              <a:rPr lang="en-US" dirty="0" smtClean="0"/>
              <a:t>Representative Payee Options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600" dirty="0" smtClean="0"/>
              <a:t>Individual Representative Payee</a:t>
            </a:r>
          </a:p>
          <a:p>
            <a:r>
              <a:rPr lang="en-US" sz="3400" dirty="0" smtClean="0"/>
              <a:t>Someone the beneficiary lives with</a:t>
            </a:r>
          </a:p>
          <a:p>
            <a:r>
              <a:rPr lang="en-US" sz="3400" dirty="0" smtClean="0"/>
              <a:t>A family member or friend outside the home</a:t>
            </a:r>
          </a:p>
          <a:p>
            <a:r>
              <a:rPr lang="en-US" sz="3400" dirty="0" smtClean="0"/>
              <a:t>A lawyer</a:t>
            </a:r>
          </a:p>
          <a:p>
            <a:r>
              <a:rPr lang="en-US" sz="3400" dirty="0" smtClean="0"/>
              <a:t>A legal guardian</a:t>
            </a:r>
          </a:p>
          <a:p>
            <a:r>
              <a:rPr lang="en-US" sz="3400" dirty="0" smtClean="0"/>
              <a:t>A volunteer for a government or non-profit agency</a:t>
            </a:r>
          </a:p>
          <a:p>
            <a:r>
              <a:rPr lang="en-US" sz="3400" dirty="0" smtClean="0"/>
              <a:t>Organizational Representative Payee (</a:t>
            </a:r>
            <a:r>
              <a:rPr lang="en-US" sz="3400" dirty="0" err="1" smtClean="0"/>
              <a:t>Arcare</a:t>
            </a:r>
            <a:r>
              <a:rPr lang="en-US" sz="3400" dirty="0"/>
              <a:t>)</a:t>
            </a:r>
            <a:endParaRPr lang="en-US" sz="3400" dirty="0" smtClean="0"/>
          </a:p>
        </p:txBody>
      </p:sp>
    </p:spTree>
    <p:extLst>
      <p:ext uri="{BB962C8B-B14F-4D97-AF65-F5344CB8AC3E}">
        <p14:creationId xmlns:p14="http://schemas.microsoft.com/office/powerpoint/2010/main" val="3744926052"/>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
  <TotalTime>878</TotalTime>
  <Words>1589</Words>
  <Application>Microsoft Office PowerPoint</Application>
  <PresentationFormat>On-screen Show (4:3)</PresentationFormat>
  <Paragraphs>272</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Franklin Gothic Book</vt:lpstr>
      <vt:lpstr>Franklin Gothic Medium</vt:lpstr>
      <vt:lpstr>Palatino</vt:lpstr>
      <vt:lpstr>Times New Roman</vt:lpstr>
      <vt:lpstr>Webdings</vt:lpstr>
      <vt:lpstr>Wingdings</vt:lpstr>
      <vt:lpstr>Office Theme</vt:lpstr>
      <vt:lpstr>Providing Services in MO, KS, NE, OK and IA</vt:lpstr>
      <vt:lpstr>Arcare Inc. Est. 1982</vt:lpstr>
      <vt:lpstr>Life Care Planning Services</vt:lpstr>
      <vt:lpstr>Information Included in the Plan</vt:lpstr>
      <vt:lpstr>The Roles of Arcare</vt:lpstr>
      <vt:lpstr>Leverage Arcare’s Experience</vt:lpstr>
      <vt:lpstr>The Arcare Representative Payee Program</vt:lpstr>
      <vt:lpstr>What is a Representative Payee?</vt:lpstr>
      <vt:lpstr>Representative Payee Options</vt:lpstr>
      <vt:lpstr>Representative Payee Options</vt:lpstr>
      <vt:lpstr>Representative Payee Options</vt:lpstr>
      <vt:lpstr>Who Needs a Representative Payee?</vt:lpstr>
      <vt:lpstr>Arcare Representative Payee</vt:lpstr>
      <vt:lpstr>Special Needs Trust Program</vt:lpstr>
      <vt:lpstr>Why a Special Needs Trust?</vt:lpstr>
      <vt:lpstr>Types of Special Needs Trusts</vt:lpstr>
      <vt:lpstr>Types of Special Needs Trusts</vt:lpstr>
      <vt:lpstr>What is a Pooled Trust</vt:lpstr>
      <vt:lpstr>A Pooled Trust is a Trust  </vt:lpstr>
      <vt:lpstr>POOLED TRUSTS</vt:lpstr>
      <vt:lpstr>Third party pooled trust</vt:lpstr>
      <vt:lpstr>Third party pooled trust</vt:lpstr>
      <vt:lpstr>The Arcare Special Needs Trust I</vt:lpstr>
      <vt:lpstr>First Party Pooled Trust Enabling legislation: 42 U.S.C. §1396(d)(4)(c) </vt:lpstr>
      <vt:lpstr>Funding the First Party Special Needs Trust</vt:lpstr>
      <vt:lpstr>The Arcare Special Needs Trust II</vt:lpstr>
      <vt:lpstr>Pooled Trusts - Benefits</vt:lpstr>
      <vt:lpstr>Distributions from an SNT</vt:lpstr>
      <vt:lpstr>Distributions from an SNT</vt:lpstr>
      <vt:lpstr>Arcare Pooled Trust </vt:lpstr>
      <vt:lpstr>Why Arcare is a Smart Choice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Needs Trust Program</dc:title>
  <dc:creator>Anna</dc:creator>
  <cp:lastModifiedBy>Melanie Nitcher</cp:lastModifiedBy>
  <cp:revision>57</cp:revision>
  <dcterms:created xsi:type="dcterms:W3CDTF">2014-02-28T17:00:32Z</dcterms:created>
  <dcterms:modified xsi:type="dcterms:W3CDTF">2019-11-13T18:52:38Z</dcterms:modified>
</cp:coreProperties>
</file>